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7" r:id="rId4"/>
    <p:sldId id="266" r:id="rId5"/>
    <p:sldId id="268" r:id="rId6"/>
    <p:sldId id="270" r:id="rId7"/>
    <p:sldId id="271" r:id="rId8"/>
    <p:sldId id="272" r:id="rId9"/>
    <p:sldId id="273" r:id="rId10"/>
    <p:sldId id="274" r:id="rId11"/>
    <p:sldId id="269" r:id="rId12"/>
    <p:sldId id="258" r:id="rId13"/>
    <p:sldId id="260" r:id="rId14"/>
    <p:sldId id="259" r:id="rId15"/>
    <p:sldId id="275" r:id="rId16"/>
    <p:sldId id="263" r:id="rId17"/>
    <p:sldId id="261" r:id="rId18"/>
    <p:sldId id="264" r:id="rId19"/>
    <p:sldId id="276" r:id="rId20"/>
    <p:sldId id="277" r:id="rId21"/>
    <p:sldId id="278" r:id="rId22"/>
    <p:sldId id="279" r:id="rId23"/>
  </p:sldIdLst>
  <p:sldSz cx="9144000" cy="6858000" type="screen4x3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B"/>
    <a:srgbClr val="FFFFFF"/>
    <a:srgbClr val="FFF8EF"/>
    <a:srgbClr val="FFBB6E"/>
    <a:srgbClr val="D8E1E6"/>
    <a:srgbClr val="007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22"/>
    <p:restoredTop sz="94851"/>
  </p:normalViewPr>
  <p:slideViewPr>
    <p:cSldViewPr>
      <p:cViewPr varScale="1">
        <p:scale>
          <a:sx n="157" d="100"/>
          <a:sy n="157" d="100"/>
        </p:scale>
        <p:origin x="1796" y="88"/>
      </p:cViewPr>
      <p:guideLst>
        <p:guide orient="horz" pos="216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146D-62F7-43FA-9E74-FCA69FF93FC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1B9AD-A124-4991-9B5F-F2CBC0807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93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CEDA-5074-4F67-AF85-393C0A79EFD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524000"/>
            <a:ext cx="54864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F181-46C1-4A86-9951-08EC291283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63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bg>
      <p:bgPr>
        <a:solidFill>
          <a:srgbClr val="FFF6E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206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Platzhalter für vertikalen Text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 noProof="0" dirty="0"/>
              <a:t>Click to edit Master text styles</a:t>
            </a:r>
          </a:p>
          <a:p>
            <a:pPr lvl="1">
              <a:defRPr/>
            </a:pPr>
            <a:r>
              <a:rPr lang="en-US" noProof="0" dirty="0"/>
              <a:t>Second level</a:t>
            </a:r>
          </a:p>
          <a:p>
            <a:pPr lvl="2">
              <a:defRPr/>
            </a:pPr>
            <a:r>
              <a:rPr lang="en-US" noProof="0" dirty="0"/>
              <a:t>Third level</a:t>
            </a:r>
          </a:p>
          <a:p>
            <a:pPr lvl="3">
              <a:defRPr/>
            </a:pPr>
            <a:r>
              <a:rPr lang="en-US" noProof="0" dirty="0"/>
              <a:t>Fourth level</a:t>
            </a:r>
          </a:p>
          <a:p>
            <a:pPr lvl="4">
              <a:defRPr/>
            </a:pPr>
            <a:r>
              <a:rPr lang="en-US" noProof="0" dirty="0"/>
              <a:t>Fifth level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bg>
      <p:bgPr>
        <a:solidFill>
          <a:srgbClr val="FFF6E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Beschriftung"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 dirty="0"/>
              <a:t>Mastertextformat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-1" y="6365085"/>
            <a:ext cx="9121323" cy="4929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43491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rgbClr val="0097CE"/>
          </a:solidFill>
          <a:latin typeface="+mj-lt"/>
          <a:ea typeface="+mj-ea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rgbClr val="002060"/>
          </a:solidFill>
          <a:latin typeface="+mn-lt"/>
          <a:ea typeface="+mn-ea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rgbClr val="002060"/>
          </a:solidFill>
          <a:latin typeface="+mn-lt"/>
          <a:ea typeface="+mn-ea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rgbClr val="002060"/>
          </a:solidFill>
          <a:latin typeface="+mn-lt"/>
          <a:ea typeface="+mn-ea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rgbClr val="002060"/>
          </a:solidFill>
          <a:latin typeface="+mn-lt"/>
          <a:ea typeface="+mn-ea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143000" y="908720"/>
            <a:ext cx="6858000" cy="3314749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Chapter 03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Data Exploration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Dr. Steffen Herbold</a:t>
            </a:r>
          </a:p>
          <a:p>
            <a:pPr>
              <a:defRPr/>
            </a:pPr>
            <a:r>
              <a:rPr lang="en-US" dirty="0"/>
              <a:t>herbold@cs.uni-goettingen.de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de-DE" dirty="0"/>
                  <a:t>Random </a:t>
                </a:r>
                <a:r>
                  <a:rPr lang="de-DE" dirty="0" err="1"/>
                  <a:t>typing</a:t>
                </a:r>
                <a:r>
                  <a:rPr lang="de-DE" dirty="0"/>
                  <a:t> on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keypad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sz="10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050" i="1">
                        <a:latin typeface="Cambria Math" panose="02040503050406030204" pitchFamily="18" charset="0"/>
                      </a:rPr>
                      <m:t>=(1,2,1,1,3,4,5,2,3,4,5,1,3,2,1,6,5,4,9,4,3,6,1,5,6,8,4,6,5,1,3,2,1,6,8,7,6,1,3,1,6,8,4,7,6,4,3,5,4,9,7,4,3,1,4,6,8,7,9, 1,4,6,1,3,8,6,7,4,9,6,5,1,3,6,8,7)</m:t>
                    </m:r>
                  </m:oMath>
                </a14:m>
                <a:endParaRPr lang="de-DE" dirty="0"/>
              </a:p>
              <a:p>
                <a:r>
                  <a:rPr lang="en-US" dirty="0"/>
                  <a:t>central tendency:</a:t>
                </a:r>
              </a:p>
              <a:p>
                <a:pPr lvl="1"/>
                <a:r>
                  <a:rPr lang="en-US" dirty="0"/>
                  <a:t>mean: 4.46052631579</a:t>
                </a:r>
              </a:p>
              <a:p>
                <a:pPr lvl="1"/>
                <a:r>
                  <a:rPr lang="en-US" dirty="0"/>
                  <a:t>median: 4.0</a:t>
                </a:r>
              </a:p>
              <a:p>
                <a:pPr lvl="1"/>
                <a:r>
                  <a:rPr lang="en-US" dirty="0"/>
                  <a:t>mode (count): 1 (14)</a:t>
                </a:r>
              </a:p>
              <a:p>
                <a:r>
                  <a:rPr lang="en-US" dirty="0"/>
                  <a:t>variability</a:t>
                </a:r>
              </a:p>
              <a:p>
                <a:pPr lvl="1"/>
                <a:r>
                  <a:rPr lang="en-US" dirty="0" err="1"/>
                  <a:t>sd</a:t>
                </a:r>
                <a:r>
                  <a:rPr lang="en-US" dirty="0"/>
                  <a:t>: 2.41944311488</a:t>
                </a:r>
              </a:p>
              <a:p>
                <a:pPr lvl="1"/>
                <a:r>
                  <a:rPr lang="en-US" dirty="0"/>
                  <a:t>IQR: 3.0</a:t>
                </a:r>
              </a:p>
              <a:p>
                <a:r>
                  <a:rPr lang="en-US" dirty="0"/>
                  <a:t>range</a:t>
                </a:r>
              </a:p>
              <a:p>
                <a:pPr lvl="1"/>
                <a:r>
                  <a:rPr lang="en-US" dirty="0"/>
                  <a:t>min: 1</a:t>
                </a:r>
              </a:p>
              <a:p>
                <a:pPr lvl="1"/>
                <a:r>
                  <a:rPr lang="en-US" dirty="0"/>
                  <a:t>max: 9</a:t>
                </a:r>
                <a:endParaRPr lang="de-DE" dirty="0"/>
              </a:p>
              <a:p>
                <a:endParaRPr lang="de-DE" sz="38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 r="-7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6" name="Grafik 5" descr="Pavé numérique — Wikipé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924944"/>
            <a:ext cx="2123417" cy="283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6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 </a:t>
            </a:r>
            <a:r>
              <a:rPr lang="de-DE" dirty="0" err="1"/>
              <a:t>Statistics</a:t>
            </a:r>
            <a:endParaRPr lang="de-DE" dirty="0"/>
          </a:p>
          <a:p>
            <a:endParaRPr lang="de-DE" dirty="0"/>
          </a:p>
          <a:p>
            <a:r>
              <a:rPr lang="de-DE" b="1" dirty="0" err="1"/>
              <a:t>Visualization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Data Exploration</a:t>
            </a:r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81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Picture Says More </a:t>
            </a:r>
            <a:r>
              <a:rPr lang="de-DE" dirty="0" err="1"/>
              <a:t>than</a:t>
            </a:r>
            <a:r>
              <a:rPr lang="de-DE" dirty="0"/>
              <a:t> 1000 Words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49546" y="6062307"/>
            <a:ext cx="4565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002060"/>
                </a:solidFill>
              </a:rPr>
              <a:t>Numbers </a:t>
            </a:r>
            <a:r>
              <a:rPr lang="de-DE" sz="1200" dirty="0" err="1">
                <a:solidFill>
                  <a:srgbClr val="002060"/>
                </a:solidFill>
              </a:rPr>
              <a:t>are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made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up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and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pie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charts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should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actually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be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avoided</a:t>
            </a:r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8" name="Grafik 7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3" y="2029026"/>
            <a:ext cx="6220693" cy="34009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92744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trike="sngStrike" dirty="0" err="1"/>
              <a:t>Descriptive</a:t>
            </a:r>
            <a:r>
              <a:rPr lang="de-DE" dirty="0" err="1"/>
              <a:t>Deceptive</a:t>
            </a:r>
            <a:r>
              <a:rPr lang="de-DE" dirty="0"/>
              <a:t> </a:t>
            </a:r>
            <a:r>
              <a:rPr lang="de-DE" dirty="0" err="1"/>
              <a:t>Statistics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11" name="Inhaltsplatzhalter 10" descr="Bildschirmausschnit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944" y="2348880"/>
            <a:ext cx="2476586" cy="1693858"/>
          </a:xfrm>
          <a:ln>
            <a:solidFill>
              <a:srgbClr val="002060"/>
            </a:solidFill>
          </a:ln>
        </p:spPr>
      </p:pic>
      <p:pic>
        <p:nvPicPr>
          <p:cNvPr id="12" name="Inhaltsplatzhalter 10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31918" y="2348880"/>
            <a:ext cx="2476586" cy="169385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3" name="Inhaltsplatzhalter 10" descr="Bildschirmausschnitt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31918" y="4101187"/>
            <a:ext cx="2476586" cy="1704077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Inhaltsplatzhalter 10" descr="Bildschirmausschnit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67944" y="4101187"/>
            <a:ext cx="2476586" cy="1704077"/>
          </a:xfrm>
          <a:prstGeom prst="rect">
            <a:avLst/>
          </a:prstGeom>
          <a:ln>
            <a:solidFill>
              <a:srgbClr val="002060"/>
            </a:solidFill>
          </a:ln>
        </p:spPr>
      </p:pic>
      <p:graphicFrame>
        <p:nvGraphicFramePr>
          <p:cNvPr id="1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6047"/>
              </p:ext>
            </p:extLst>
          </p:nvPr>
        </p:nvGraphicFramePr>
        <p:xfrm>
          <a:off x="1981343" y="1556792"/>
          <a:ext cx="838200" cy="2362204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7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35929"/>
              </p:ext>
            </p:extLst>
          </p:nvPr>
        </p:nvGraphicFramePr>
        <p:xfrm>
          <a:off x="3009726" y="1561105"/>
          <a:ext cx="842194" cy="2362204"/>
        </p:xfrm>
        <a:graphic>
          <a:graphicData uri="http://schemas.openxmlformats.org/drawingml/2006/table">
            <a:tbl>
              <a:tblPr/>
              <a:tblGrid>
                <a:gridCol w="421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7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83314"/>
              </p:ext>
            </p:extLst>
          </p:nvPr>
        </p:nvGraphicFramePr>
        <p:xfrm>
          <a:off x="1979822" y="3916611"/>
          <a:ext cx="838200" cy="2388101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71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1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76814"/>
              </p:ext>
            </p:extLst>
          </p:nvPr>
        </p:nvGraphicFramePr>
        <p:xfrm>
          <a:off x="3009726" y="3938186"/>
          <a:ext cx="838200" cy="2362204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7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70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Geschweifte Klammer links 23"/>
          <p:cNvSpPr/>
          <p:nvPr/>
        </p:nvSpPr>
        <p:spPr>
          <a:xfrm>
            <a:off x="1619672" y="1556792"/>
            <a:ext cx="216024" cy="47435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feld 24"/>
          <p:cNvSpPr txBox="1"/>
          <p:nvPr/>
        </p:nvSpPr>
        <p:spPr>
          <a:xfrm>
            <a:off x="197015" y="3224113"/>
            <a:ext cx="15106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solidFill>
                  <a:srgbClr val="002060"/>
                </a:solidFill>
              </a:rPr>
              <a:t>Have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the</a:t>
            </a:r>
            <a:r>
              <a:rPr lang="de-DE" sz="1200" dirty="0">
                <a:solidFill>
                  <a:srgbClr val="002060"/>
                </a:solidFill>
              </a:rPr>
              <a:t> same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rgbClr val="002060"/>
                </a:solidFill>
              </a:rPr>
              <a:t>Mean</a:t>
            </a:r>
            <a:endParaRPr lang="de-D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rgbClr val="002060"/>
                </a:solidFill>
              </a:rPr>
              <a:t>standard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deviation</a:t>
            </a:r>
            <a:endParaRPr lang="de-DE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rgbClr val="002060"/>
                </a:solidFill>
              </a:rPr>
              <a:t>correlation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between</a:t>
            </a:r>
            <a:r>
              <a:rPr lang="de-DE" sz="1200" dirty="0">
                <a:solidFill>
                  <a:srgbClr val="002060"/>
                </a:solidFill>
              </a:rPr>
              <a:t> x </a:t>
            </a:r>
            <a:r>
              <a:rPr lang="de-DE" sz="1200" dirty="0" err="1">
                <a:solidFill>
                  <a:srgbClr val="002060"/>
                </a:solidFill>
              </a:rPr>
              <a:t>and</a:t>
            </a:r>
            <a:r>
              <a:rPr lang="de-DE" sz="1200" dirty="0">
                <a:solidFill>
                  <a:srgbClr val="002060"/>
                </a:solidFill>
              </a:rPr>
              <a:t> 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002060"/>
                </a:solidFill>
              </a:rPr>
              <a:t>linear </a:t>
            </a:r>
            <a:r>
              <a:rPr lang="de-DE" sz="1200" dirty="0" err="1">
                <a:solidFill>
                  <a:srgbClr val="002060"/>
                </a:solidFill>
              </a:rPr>
              <a:t>regression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64547" y="1944452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2060"/>
                </a:solidFill>
              </a:rPr>
              <a:t>Anscombe‘s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Quartet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96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Exploring</a:t>
            </a:r>
            <a:r>
              <a:rPr lang="de-DE" dirty="0"/>
              <a:t> Single Features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9" name="Inhaltsplatzhalter 8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59" y="1690689"/>
            <a:ext cx="7488881" cy="4351338"/>
          </a:xfrm>
          <a:ln>
            <a:solidFill>
              <a:srgbClr val="002060"/>
            </a:solidFill>
          </a:ln>
        </p:spPr>
      </p:pic>
      <p:sp>
        <p:nvSpPr>
          <p:cNvPr id="10" name="Textfeld 9"/>
          <p:cNvSpPr txBox="1"/>
          <p:nvPr/>
        </p:nvSpPr>
        <p:spPr>
          <a:xfrm>
            <a:off x="4932040" y="6053226"/>
            <a:ext cx="426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002060"/>
                </a:solidFill>
              </a:rPr>
              <a:t>Plots </a:t>
            </a:r>
            <a:r>
              <a:rPr lang="de-DE" sz="1000" dirty="0" err="1">
                <a:solidFill>
                  <a:srgbClr val="002060"/>
                </a:solidFill>
              </a:rPr>
              <a:t>of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the</a:t>
            </a:r>
            <a:r>
              <a:rPr lang="de-DE" sz="1000" dirty="0">
                <a:solidFill>
                  <a:srgbClr val="002060"/>
                </a:solidFill>
              </a:rPr>
              <a:t> Boston </a:t>
            </a:r>
            <a:r>
              <a:rPr lang="de-DE" sz="1000" dirty="0" err="1">
                <a:solidFill>
                  <a:srgbClr val="002060"/>
                </a:solidFill>
              </a:rPr>
              <a:t>house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prices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data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set</a:t>
            </a:r>
            <a:endParaRPr lang="de-DE" sz="1000" dirty="0">
              <a:solidFill>
                <a:srgbClr val="002060"/>
              </a:solidFill>
            </a:endParaRPr>
          </a:p>
          <a:p>
            <a:r>
              <a:rPr lang="en-US" sz="1000" dirty="0">
                <a:solidFill>
                  <a:srgbClr val="002060"/>
                </a:solidFill>
              </a:rPr>
              <a:t>http://archive.ics.uci.edu/ml/machine-learning-databases/housing/</a:t>
            </a:r>
          </a:p>
        </p:txBody>
      </p:sp>
      <p:sp>
        <p:nvSpPr>
          <p:cNvPr id="12" name="Ellipse 11"/>
          <p:cNvSpPr/>
          <p:nvPr/>
        </p:nvSpPr>
        <p:spPr>
          <a:xfrm>
            <a:off x="7884368" y="2060848"/>
            <a:ext cx="288032" cy="9554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6660232" y="3212976"/>
            <a:ext cx="288032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ige Legende 15"/>
          <p:cNvSpPr/>
          <p:nvPr/>
        </p:nvSpPr>
        <p:spPr>
          <a:xfrm>
            <a:off x="7479779" y="3386411"/>
            <a:ext cx="1385242" cy="216024"/>
          </a:xfrm>
          <a:prstGeom prst="wedgeRectCallout">
            <a:avLst>
              <a:gd name="adj1" fmla="val -82139"/>
              <a:gd name="adj2" fmla="val 14312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rgbClr val="002060"/>
                </a:solidFill>
              </a:rPr>
              <a:t>Extremley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skewed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17" name="Rechteckige Legende 16"/>
          <p:cNvSpPr/>
          <p:nvPr/>
        </p:nvSpPr>
        <p:spPr>
          <a:xfrm>
            <a:off x="8083271" y="4569765"/>
            <a:ext cx="1014920" cy="632873"/>
          </a:xfrm>
          <a:prstGeom prst="wedgeRectCallout">
            <a:avLst>
              <a:gd name="adj1" fmla="val -68706"/>
              <a:gd name="adj2" fmla="val 8761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>
                <a:solidFill>
                  <a:srgbClr val="002060"/>
                </a:solidFill>
              </a:rPr>
              <a:t>Mixture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of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two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normals</a:t>
            </a:r>
            <a:r>
              <a:rPr lang="de-DE" sz="1000" dirty="0">
                <a:solidFill>
                  <a:srgbClr val="002060"/>
                </a:solidFill>
              </a:rPr>
              <a:t> after </a:t>
            </a:r>
            <a:r>
              <a:rPr lang="de-DE" sz="1000" dirty="0" err="1">
                <a:solidFill>
                  <a:srgbClr val="002060"/>
                </a:solidFill>
              </a:rPr>
              <a:t>taking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the</a:t>
            </a:r>
            <a:r>
              <a:rPr lang="de-DE" sz="1000" dirty="0">
                <a:solidFill>
                  <a:srgbClr val="002060"/>
                </a:solidFill>
              </a:rPr>
              <a:t> </a:t>
            </a:r>
            <a:r>
              <a:rPr lang="de-DE" sz="1000" dirty="0" err="1">
                <a:solidFill>
                  <a:srgbClr val="002060"/>
                </a:solidFill>
              </a:rPr>
              <a:t>logarithm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18" name="Rechteckige Legende 17"/>
          <p:cNvSpPr/>
          <p:nvPr/>
        </p:nvSpPr>
        <p:spPr>
          <a:xfrm>
            <a:off x="6392714" y="987857"/>
            <a:ext cx="2592288" cy="504056"/>
          </a:xfrm>
          <a:prstGeom prst="wedgeRectCallout">
            <a:avLst>
              <a:gd name="adj1" fmla="val -2038"/>
              <a:gd name="adj2" fmla="val 8391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Looks like an </a:t>
            </a:r>
            <a:r>
              <a:rPr lang="de-DE" sz="1200" dirty="0" err="1">
                <a:solidFill>
                  <a:srgbClr val="002060"/>
                </a:solidFill>
              </a:rPr>
              <a:t>artificially</a:t>
            </a:r>
            <a:r>
              <a:rPr lang="de-DE" sz="1200" dirty="0">
                <a:solidFill>
                  <a:srgbClr val="002060"/>
                </a:solidFill>
              </a:rPr>
              <a:t> high </a:t>
            </a:r>
            <a:r>
              <a:rPr lang="de-DE" sz="1200" dirty="0" err="1">
                <a:solidFill>
                  <a:srgbClr val="002060"/>
                </a:solidFill>
              </a:rPr>
              <a:t>value</a:t>
            </a:r>
            <a:endParaRPr lang="de-DE" sz="1200" dirty="0">
              <a:solidFill>
                <a:srgbClr val="002060"/>
              </a:solidFill>
            </a:endParaRPr>
          </a:p>
          <a:p>
            <a:pPr algn="ctr"/>
            <a:r>
              <a:rPr lang="de-DE" sz="1200" dirty="0">
                <a:solidFill>
                  <a:srgbClr val="002060"/>
                </a:solidFill>
                <a:sym typeface="Wingdings" panose="05000000000000000000" pitchFamily="2" charset="2"/>
              </a:rPr>
              <a:t> Groups all </a:t>
            </a:r>
            <a:r>
              <a:rPr lang="de-DE" sz="1200" dirty="0" err="1">
                <a:solidFill>
                  <a:srgbClr val="002060"/>
                </a:solidFill>
                <a:sym typeface="Wingdings" panose="05000000000000000000" pitchFamily="2" charset="2"/>
              </a:rPr>
              <a:t>higher</a:t>
            </a:r>
            <a:r>
              <a:rPr lang="de-DE" sz="12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rgbClr val="002060"/>
                </a:solidFill>
                <a:sym typeface="Wingdings" panose="05000000000000000000" pitchFamily="2" charset="2"/>
              </a:rPr>
              <a:t>incomes</a:t>
            </a:r>
            <a:endParaRPr lang="de-DE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2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Boxplots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7" name="Inhaltsplatzhalter 6" descr="Bildschirmausschnit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240" y="2636912"/>
            <a:ext cx="3422745" cy="2099115"/>
          </a:xfrm>
          <a:ln>
            <a:solidFill>
              <a:srgbClr val="002060"/>
            </a:solidFill>
          </a:ln>
        </p:spPr>
      </p:pic>
      <p:pic>
        <p:nvPicPr>
          <p:cNvPr id="8" name="Inhaltsplatzhalter 6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636911"/>
            <a:ext cx="3422745" cy="2099115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9" name="Rechteckige Legende 8"/>
          <p:cNvSpPr/>
          <p:nvPr/>
        </p:nvSpPr>
        <p:spPr>
          <a:xfrm>
            <a:off x="3347864" y="2181466"/>
            <a:ext cx="720080" cy="288032"/>
          </a:xfrm>
          <a:prstGeom prst="wedgeRectCallout">
            <a:avLst>
              <a:gd name="adj1" fmla="val -39001"/>
              <a:gd name="adj2" fmla="val 21241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Median</a:t>
            </a:r>
          </a:p>
        </p:txBody>
      </p:sp>
      <p:sp>
        <p:nvSpPr>
          <p:cNvPr id="10" name="Rechteckige Legende 9"/>
          <p:cNvSpPr/>
          <p:nvPr/>
        </p:nvSpPr>
        <p:spPr>
          <a:xfrm>
            <a:off x="4139952" y="2109867"/>
            <a:ext cx="1080120" cy="390984"/>
          </a:xfrm>
          <a:prstGeom prst="wedgeRectCallout">
            <a:avLst>
              <a:gd name="adj1" fmla="val -98614"/>
              <a:gd name="adj2" fmla="val 17160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75% </a:t>
            </a:r>
            <a:r>
              <a:rPr lang="de-DE" sz="1200" dirty="0" err="1">
                <a:solidFill>
                  <a:srgbClr val="002060"/>
                </a:solidFill>
              </a:rPr>
              <a:t>percentile</a:t>
            </a:r>
            <a:endParaRPr lang="de-DE" sz="1200" dirty="0">
              <a:solidFill>
                <a:srgbClr val="002060"/>
              </a:solidFill>
            </a:endParaRPr>
          </a:p>
        </p:txBody>
      </p:sp>
      <p:sp>
        <p:nvSpPr>
          <p:cNvPr id="11" name="Rechteckige Legende 10"/>
          <p:cNvSpPr/>
          <p:nvPr/>
        </p:nvSpPr>
        <p:spPr>
          <a:xfrm>
            <a:off x="1691682" y="2109867"/>
            <a:ext cx="1080120" cy="390984"/>
          </a:xfrm>
          <a:prstGeom prst="wedgeRectCallout">
            <a:avLst>
              <a:gd name="adj1" fmla="val 89043"/>
              <a:gd name="adj2" fmla="val 16965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25% </a:t>
            </a:r>
            <a:r>
              <a:rPr lang="de-DE" sz="1200" dirty="0" err="1">
                <a:solidFill>
                  <a:srgbClr val="002060"/>
                </a:solidFill>
              </a:rPr>
              <a:t>percentile</a:t>
            </a:r>
            <a:endParaRPr lang="de-DE" sz="1200" dirty="0">
              <a:solidFill>
                <a:srgbClr val="002060"/>
              </a:solidFill>
            </a:endParaRPr>
          </a:p>
        </p:txBody>
      </p:sp>
      <p:sp>
        <p:nvSpPr>
          <p:cNvPr id="12" name="Rechteckige Legende 11"/>
          <p:cNvSpPr/>
          <p:nvPr/>
        </p:nvSpPr>
        <p:spPr>
          <a:xfrm>
            <a:off x="3599892" y="4878835"/>
            <a:ext cx="1080120" cy="532134"/>
          </a:xfrm>
          <a:prstGeom prst="wedgeRectCallout">
            <a:avLst>
              <a:gd name="adj1" fmla="val -9724"/>
              <a:gd name="adj2" fmla="val -38308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Range </a:t>
            </a:r>
            <a:r>
              <a:rPr lang="de-DE" sz="1200" dirty="0" err="1">
                <a:solidFill>
                  <a:srgbClr val="002060"/>
                </a:solidFill>
              </a:rPr>
              <a:t>of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data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except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outliers</a:t>
            </a:r>
            <a:endParaRPr lang="de-DE" sz="1200" dirty="0">
              <a:solidFill>
                <a:srgbClr val="002060"/>
              </a:solidFill>
            </a:endParaRPr>
          </a:p>
        </p:txBody>
      </p:sp>
      <p:sp>
        <p:nvSpPr>
          <p:cNvPr id="13" name="Rechteckige Legende 12"/>
          <p:cNvSpPr/>
          <p:nvPr/>
        </p:nvSpPr>
        <p:spPr>
          <a:xfrm>
            <a:off x="755576" y="2180593"/>
            <a:ext cx="648075" cy="244103"/>
          </a:xfrm>
          <a:prstGeom prst="wedgeRectCallout">
            <a:avLst>
              <a:gd name="adj1" fmla="val 178403"/>
              <a:gd name="adj2" fmla="val 45973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>
                <a:solidFill>
                  <a:srgbClr val="002060"/>
                </a:solidFill>
              </a:rPr>
              <a:t>Outlier</a:t>
            </a:r>
            <a:endParaRPr lang="de-DE" sz="1200" dirty="0">
              <a:solidFill>
                <a:srgbClr val="002060"/>
              </a:solidFill>
            </a:endParaRPr>
          </a:p>
        </p:txBody>
      </p:sp>
      <p:pic>
        <p:nvPicPr>
          <p:cNvPr id="14" name="Inhaltsplatzhalter 3" descr="Kostenlose Illustration: Idee, Antwort, Erleuchtung ...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6036" y="5144902"/>
            <a:ext cx="1224136" cy="1224136"/>
          </a:xfrm>
          <a:prstGeom prst="rect">
            <a:avLst/>
          </a:prstGeom>
        </p:spPr>
      </p:pic>
      <p:sp>
        <p:nvSpPr>
          <p:cNvPr id="15" name="Rechteckige Legende 14"/>
          <p:cNvSpPr/>
          <p:nvPr/>
        </p:nvSpPr>
        <p:spPr>
          <a:xfrm>
            <a:off x="6228184" y="5293008"/>
            <a:ext cx="2736304" cy="1008678"/>
          </a:xfrm>
          <a:prstGeom prst="wedgeRectCallout">
            <a:avLst>
              <a:gd name="adj1" fmla="val -67414"/>
              <a:gd name="adj2" fmla="val -25413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The outlier definition can change. We used „more than 1.5 times the IQR away from the 25%/75% percentile.” </a:t>
            </a:r>
          </a:p>
          <a:p>
            <a:r>
              <a:rPr lang="en-US" sz="1200" dirty="0">
                <a:solidFill>
                  <a:srgbClr val="002060"/>
                </a:solidFill>
              </a:rPr>
              <a:t>You should always check this in the package you use. </a:t>
            </a:r>
          </a:p>
        </p:txBody>
      </p:sp>
    </p:spTree>
    <p:extLst>
      <p:ext uri="{BB962C8B-B14F-4D97-AF65-F5344CB8AC3E}">
        <p14:creationId xmlns:p14="http://schemas.microsoft.com/office/powerpoint/2010/main" val="3408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Pairwise</a:t>
            </a:r>
            <a:r>
              <a:rPr lang="de-DE" dirty="0"/>
              <a:t> Scatterplots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Regressions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8" name="Inhaltsplatzhalter 7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169" y="1699445"/>
            <a:ext cx="4245662" cy="4351338"/>
          </a:xfrm>
          <a:ln>
            <a:solidFill>
              <a:srgbClr val="002060"/>
            </a:solidFill>
          </a:ln>
        </p:spPr>
      </p:pic>
      <p:sp>
        <p:nvSpPr>
          <p:cNvPr id="9" name="Rechteckige Legende 8"/>
          <p:cNvSpPr/>
          <p:nvPr/>
        </p:nvSpPr>
        <p:spPr>
          <a:xfrm>
            <a:off x="395536" y="2204864"/>
            <a:ext cx="1368152" cy="576064"/>
          </a:xfrm>
          <a:prstGeom prst="wedgeRectCallout">
            <a:avLst>
              <a:gd name="adj1" fmla="val 128153"/>
              <a:gd name="adj2" fmla="val 5761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No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correlation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visible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Rechteckige Legende 9"/>
          <p:cNvSpPr/>
          <p:nvPr/>
        </p:nvSpPr>
        <p:spPr>
          <a:xfrm>
            <a:off x="7384544" y="3645024"/>
            <a:ext cx="1368152" cy="504056"/>
          </a:xfrm>
          <a:prstGeom prst="wedgeRectCallout">
            <a:avLst>
              <a:gd name="adj1" fmla="val -105768"/>
              <a:gd name="adj2" fmla="val 5680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Strong linear </a:t>
            </a:r>
            <a:r>
              <a:rPr lang="de-DE" sz="1400" dirty="0" err="1">
                <a:solidFill>
                  <a:srgbClr val="002060"/>
                </a:solidFill>
              </a:rPr>
              <a:t>correlation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hteckige Legende 10"/>
          <p:cNvSpPr/>
          <p:nvPr/>
        </p:nvSpPr>
        <p:spPr>
          <a:xfrm>
            <a:off x="6948264" y="5013176"/>
            <a:ext cx="1944216" cy="504056"/>
          </a:xfrm>
          <a:prstGeom prst="wedgeRectCallout">
            <a:avLst>
              <a:gd name="adj1" fmla="val -71500"/>
              <a:gd name="adj2" fmla="val -2119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Histogram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data</a:t>
            </a:r>
            <a:r>
              <a:rPr lang="de-DE" sz="1400" dirty="0">
                <a:solidFill>
                  <a:srgbClr val="002060"/>
                </a:solidFill>
              </a:rPr>
              <a:t> in </a:t>
            </a:r>
            <a:r>
              <a:rPr lang="de-DE" sz="1400" dirty="0" err="1">
                <a:solidFill>
                  <a:srgbClr val="002060"/>
                </a:solidFill>
              </a:rPr>
              <a:t>the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column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Pairwise</a:t>
            </a:r>
            <a:r>
              <a:rPr lang="de-DE" dirty="0"/>
              <a:t> Plots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Classes</a:t>
            </a:r>
            <a:endParaRPr lang="en-US" dirty="0"/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86" y="1696781"/>
            <a:ext cx="5172228" cy="4351338"/>
          </a:xfrm>
          <a:ln>
            <a:solidFill>
              <a:srgbClr val="002060"/>
            </a:solidFill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7" name="Rechteckige Legende 6"/>
          <p:cNvSpPr/>
          <p:nvPr/>
        </p:nvSpPr>
        <p:spPr>
          <a:xfrm>
            <a:off x="107504" y="1916832"/>
            <a:ext cx="1584176" cy="936104"/>
          </a:xfrm>
          <a:prstGeom prst="wedgeRectCallout">
            <a:avLst>
              <a:gd name="adj1" fmla="val 106989"/>
              <a:gd name="adj2" fmla="val 5924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Good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separation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blue</a:t>
            </a:r>
            <a:r>
              <a:rPr lang="de-DE" sz="1400" dirty="0">
                <a:solidFill>
                  <a:srgbClr val="002060"/>
                </a:solidFill>
              </a:rPr>
              <a:t>, but </a:t>
            </a:r>
            <a:r>
              <a:rPr lang="de-DE" sz="1400" dirty="0" err="1">
                <a:solidFill>
                  <a:srgbClr val="002060"/>
                </a:solidFill>
              </a:rPr>
              <a:t>green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and</a:t>
            </a:r>
            <a:r>
              <a:rPr lang="de-DE" sz="1400" dirty="0">
                <a:solidFill>
                  <a:srgbClr val="002060"/>
                </a:solidFill>
              </a:rPr>
              <a:t> orange </a:t>
            </a:r>
            <a:r>
              <a:rPr lang="de-DE" sz="1400" dirty="0" err="1">
                <a:solidFill>
                  <a:srgbClr val="002060"/>
                </a:solidFill>
              </a:rPr>
              <a:t>are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overlapping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Rechteckige Legende 7"/>
          <p:cNvSpPr/>
          <p:nvPr/>
        </p:nvSpPr>
        <p:spPr>
          <a:xfrm>
            <a:off x="7668344" y="3789040"/>
            <a:ext cx="1368152" cy="936104"/>
          </a:xfrm>
          <a:prstGeom prst="wedgeRectCallout">
            <a:avLst>
              <a:gd name="adj1" fmla="val -161463"/>
              <a:gd name="adj2" fmla="val 796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Good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separation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all </a:t>
            </a:r>
            <a:r>
              <a:rPr lang="de-DE" sz="1400" dirty="0" err="1">
                <a:solidFill>
                  <a:srgbClr val="002060"/>
                </a:solidFill>
              </a:rPr>
              <a:t>three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classes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7524328" y="5013176"/>
            <a:ext cx="1512168" cy="1152128"/>
          </a:xfrm>
          <a:prstGeom prst="wedgeRectCallout">
            <a:avLst>
              <a:gd name="adj1" fmla="val -148361"/>
              <a:gd name="adj2" fmla="val -2195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Density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plots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data</a:t>
            </a:r>
            <a:r>
              <a:rPr lang="de-DE" sz="1400" dirty="0">
                <a:solidFill>
                  <a:srgbClr val="002060"/>
                </a:solidFill>
              </a:rPr>
              <a:t> in </a:t>
            </a:r>
            <a:r>
              <a:rPr lang="de-DE" sz="1400" dirty="0" err="1">
                <a:solidFill>
                  <a:srgbClr val="002060"/>
                </a:solidFill>
              </a:rPr>
              <a:t>the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column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separated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by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classes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Correlation</a:t>
            </a:r>
            <a:r>
              <a:rPr lang="de-DE" dirty="0"/>
              <a:t> </a:t>
            </a:r>
            <a:r>
              <a:rPr lang="de-DE" dirty="0" err="1"/>
              <a:t>Heatmap</a:t>
            </a:r>
            <a:endParaRPr lang="en-US" dirty="0"/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290" y="1690689"/>
            <a:ext cx="4907420" cy="4351338"/>
          </a:xfrm>
          <a:ln>
            <a:solidFill>
              <a:srgbClr val="002060"/>
            </a:solidFill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3" name="Rechteckige Legende 2"/>
          <p:cNvSpPr/>
          <p:nvPr/>
        </p:nvSpPr>
        <p:spPr>
          <a:xfrm>
            <a:off x="7380312" y="2420888"/>
            <a:ext cx="1656184" cy="864096"/>
          </a:xfrm>
          <a:prstGeom prst="wedgeRectCallout">
            <a:avLst>
              <a:gd name="adj1" fmla="val -76366"/>
              <a:gd name="adj2" fmla="val 1664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Colors </a:t>
            </a:r>
            <a:r>
              <a:rPr lang="de-DE" sz="1400" dirty="0" err="1">
                <a:solidFill>
                  <a:srgbClr val="002060"/>
                </a:solidFill>
              </a:rPr>
              <a:t>show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strength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correlation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292080" y="4005064"/>
            <a:ext cx="129614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ige Legende 6"/>
          <p:cNvSpPr/>
          <p:nvPr/>
        </p:nvSpPr>
        <p:spPr>
          <a:xfrm>
            <a:off x="7515200" y="4293096"/>
            <a:ext cx="1656184" cy="936104"/>
          </a:xfrm>
          <a:prstGeom prst="wedgeRectCallout">
            <a:avLst>
              <a:gd name="adj1" fmla="val -103972"/>
              <a:gd name="adj2" fmla="val -1510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Correlation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between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premiums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and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losses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699792" y="1484784"/>
            <a:ext cx="3024336" cy="2880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ige Legende 8"/>
          <p:cNvSpPr/>
          <p:nvPr/>
        </p:nvSpPr>
        <p:spPr>
          <a:xfrm>
            <a:off x="290375" y="1916832"/>
            <a:ext cx="1656184" cy="936104"/>
          </a:xfrm>
          <a:prstGeom prst="wedgeRectCallout">
            <a:avLst>
              <a:gd name="adj1" fmla="val 108131"/>
              <a:gd name="adj2" fmla="val -1591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Correlation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between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reasons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for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accidents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0" name="Inhaltsplatzhalter 3" descr="Kostenlose Illustration: Idee, Antwort, Erleuchtung ...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020" y="136671"/>
            <a:ext cx="1224136" cy="1224136"/>
          </a:xfrm>
          <a:prstGeom prst="rect">
            <a:avLst/>
          </a:prstGeom>
        </p:spPr>
      </p:pic>
      <p:sp>
        <p:nvSpPr>
          <p:cNvPr id="11" name="Rechteckige Legende 10"/>
          <p:cNvSpPr/>
          <p:nvPr/>
        </p:nvSpPr>
        <p:spPr>
          <a:xfrm>
            <a:off x="6324168" y="284777"/>
            <a:ext cx="2736304" cy="1008678"/>
          </a:xfrm>
          <a:prstGeom prst="wedgeRectCallout">
            <a:avLst>
              <a:gd name="adj1" fmla="val -67414"/>
              <a:gd name="adj2" fmla="val -25413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rgbClr val="002060"/>
                </a:solidFill>
              </a:rPr>
              <a:t>There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are</a:t>
            </a:r>
            <a:r>
              <a:rPr lang="de-DE" sz="1200" dirty="0">
                <a:solidFill>
                  <a:srgbClr val="002060"/>
                </a:solidFill>
              </a:rPr>
              <a:t> different </a:t>
            </a:r>
            <a:r>
              <a:rPr lang="de-DE" sz="1200" dirty="0" err="1">
                <a:solidFill>
                  <a:srgbClr val="002060"/>
                </a:solidFill>
              </a:rPr>
              <a:t>correlation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coefficients</a:t>
            </a:r>
            <a:r>
              <a:rPr lang="de-DE" sz="1200" dirty="0">
                <a:solidFill>
                  <a:srgbClr val="002060"/>
                </a:solidFill>
              </a:rPr>
              <a:t>. </a:t>
            </a:r>
            <a:r>
              <a:rPr lang="de-DE" sz="1200" dirty="0" err="1">
                <a:solidFill>
                  <a:srgbClr val="002060"/>
                </a:solidFill>
              </a:rPr>
              <a:t>We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used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Pearson‘s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coefficient</a:t>
            </a:r>
            <a:r>
              <a:rPr lang="de-DE" sz="1200" dirty="0">
                <a:solidFill>
                  <a:srgbClr val="002060"/>
                </a:solidFill>
              </a:rPr>
              <a:t>, </a:t>
            </a:r>
            <a:r>
              <a:rPr lang="de-DE" sz="1200" dirty="0" err="1">
                <a:solidFill>
                  <a:srgbClr val="002060"/>
                </a:solidFill>
              </a:rPr>
              <a:t>which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measures</a:t>
            </a:r>
            <a:r>
              <a:rPr lang="de-DE" sz="1200" dirty="0">
                <a:solidFill>
                  <a:srgbClr val="002060"/>
                </a:solidFill>
              </a:rPr>
              <a:t> linear </a:t>
            </a:r>
            <a:r>
              <a:rPr lang="de-DE" sz="1200" dirty="0" err="1">
                <a:solidFill>
                  <a:srgbClr val="002060"/>
                </a:solidFill>
              </a:rPr>
              <a:t>correlations</a:t>
            </a:r>
            <a:r>
              <a:rPr lang="de-DE" sz="1200" dirty="0">
                <a:solidFill>
                  <a:srgbClr val="002060"/>
                </a:solidFill>
              </a:rPr>
              <a:t>.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Hexbin</a:t>
            </a:r>
            <a:r>
              <a:rPr lang="de-DE" dirty="0"/>
              <a:t> Plots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Instances</a:t>
            </a:r>
            <a:endParaRPr lang="en-US" dirty="0"/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616" y="2132857"/>
            <a:ext cx="3077582" cy="2103873"/>
          </a:xfrm>
          <a:ln>
            <a:solidFill>
              <a:srgbClr val="002060"/>
            </a:solidFill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6" name="Inhaltsplatzhalter 4" descr="Bildschirmausschnit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6016" y="2132856"/>
            <a:ext cx="3077582" cy="2103873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7" name="Rechteckige Legende 6"/>
          <p:cNvSpPr/>
          <p:nvPr/>
        </p:nvSpPr>
        <p:spPr>
          <a:xfrm>
            <a:off x="3059832" y="4437113"/>
            <a:ext cx="1656184" cy="936104"/>
          </a:xfrm>
          <a:prstGeom prst="wedgeRectCallout">
            <a:avLst>
              <a:gd name="adj1" fmla="val -46000"/>
              <a:gd name="adj2" fmla="val -15022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rgbClr val="002060"/>
                </a:solidFill>
              </a:rPr>
              <a:t>Cannot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see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structure</a:t>
            </a:r>
            <a:r>
              <a:rPr lang="de-DE" sz="1400" dirty="0">
                <a:solidFill>
                  <a:srgbClr val="002060"/>
                </a:solidFill>
              </a:rPr>
              <a:t> due </a:t>
            </a:r>
            <a:r>
              <a:rPr lang="de-DE" sz="1400" dirty="0" err="1">
                <a:solidFill>
                  <a:srgbClr val="002060"/>
                </a:solidFill>
              </a:rPr>
              <a:t>to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amount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data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Rechteckige Legende 7"/>
          <p:cNvSpPr/>
          <p:nvPr/>
        </p:nvSpPr>
        <p:spPr>
          <a:xfrm>
            <a:off x="6115050" y="4437113"/>
            <a:ext cx="1795941" cy="936104"/>
          </a:xfrm>
          <a:prstGeom prst="wedgeRectCallout">
            <a:avLst>
              <a:gd name="adj1" fmla="val -43030"/>
              <a:gd name="adj2" fmla="val -17139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Hexagonal </a:t>
            </a:r>
            <a:r>
              <a:rPr lang="de-DE" sz="1400" dirty="0" err="1">
                <a:solidFill>
                  <a:srgbClr val="002060"/>
                </a:solidFill>
              </a:rPr>
              <a:t>bins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reveal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the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structure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6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 </a:t>
            </a:r>
            <a:r>
              <a:rPr lang="de-DE" dirty="0" err="1"/>
              <a:t>Statistics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Exploration</a:t>
            </a:r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65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Line Plots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Timeseries</a:t>
            </a:r>
            <a:endParaRPr lang="en-US" dirty="0"/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9159"/>
            <a:ext cx="3867690" cy="2734057"/>
          </a:xfrm>
          <a:ln>
            <a:solidFill>
              <a:srgbClr val="002060"/>
            </a:solidFill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sp>
        <p:nvSpPr>
          <p:cNvPr id="6" name="Rechteckige Legende 5"/>
          <p:cNvSpPr/>
          <p:nvPr/>
        </p:nvSpPr>
        <p:spPr>
          <a:xfrm>
            <a:off x="6516216" y="3254381"/>
            <a:ext cx="1795941" cy="320881"/>
          </a:xfrm>
          <a:prstGeom prst="wedgeRectCallout">
            <a:avLst>
              <a:gd name="adj1" fmla="val -103279"/>
              <a:gd name="adj2" fmla="val 5653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Linear </a:t>
            </a:r>
            <a:r>
              <a:rPr lang="de-DE" sz="1400" dirty="0" err="1">
                <a:solidFill>
                  <a:srgbClr val="002060"/>
                </a:solidFill>
              </a:rPr>
              <a:t>trend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Rechteckige Legende 6"/>
          <p:cNvSpPr/>
          <p:nvPr/>
        </p:nvSpPr>
        <p:spPr>
          <a:xfrm>
            <a:off x="6372200" y="2495143"/>
            <a:ext cx="2160240" cy="474045"/>
          </a:xfrm>
          <a:prstGeom prst="wedgeRectCallout">
            <a:avLst>
              <a:gd name="adj1" fmla="val -94108"/>
              <a:gd name="adj2" fmla="val 10636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Regular </a:t>
            </a:r>
            <a:r>
              <a:rPr lang="de-DE" sz="1400" dirty="0" err="1">
                <a:solidFill>
                  <a:srgbClr val="002060"/>
                </a:solidFill>
              </a:rPr>
              <a:t>noise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pattern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 err="1">
                <a:solidFill>
                  <a:srgbClr val="002060"/>
                </a:solidFill>
                <a:sym typeface="Wingdings" panose="05000000000000000000" pitchFamily="2" charset="2"/>
              </a:rPr>
              <a:t>Seasonal</a:t>
            </a:r>
            <a:r>
              <a:rPr lang="de-DE" sz="1400" dirty="0">
                <a:solidFill>
                  <a:srgbClr val="002060"/>
                </a:solidFill>
                <a:sym typeface="Wingdings" panose="05000000000000000000" pitchFamily="2" charset="2"/>
              </a:rPr>
              <a:t>?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Rechteckige Legende 7"/>
          <p:cNvSpPr/>
          <p:nvPr/>
        </p:nvSpPr>
        <p:spPr>
          <a:xfrm>
            <a:off x="1060698" y="2021098"/>
            <a:ext cx="2160240" cy="474045"/>
          </a:xfrm>
          <a:prstGeom prst="wedgeRectCallout">
            <a:avLst>
              <a:gd name="adj1" fmla="val 4659"/>
              <a:gd name="adj2" fmla="val 14593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002060"/>
                </a:solidFill>
              </a:rPr>
              <a:t>Range </a:t>
            </a:r>
            <a:r>
              <a:rPr lang="de-DE" sz="1400" dirty="0" err="1">
                <a:solidFill>
                  <a:srgbClr val="002060"/>
                </a:solidFill>
              </a:rPr>
              <a:t>of</a:t>
            </a:r>
            <a:r>
              <a:rPr lang="de-DE" sz="1400" dirty="0">
                <a:solidFill>
                  <a:srgbClr val="002060"/>
                </a:solidFill>
              </a:rPr>
              <a:t> </a:t>
            </a:r>
            <a:r>
              <a:rPr lang="de-DE" sz="1400" dirty="0" err="1">
                <a:solidFill>
                  <a:srgbClr val="002060"/>
                </a:solidFill>
              </a:rPr>
              <a:t>values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09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 </a:t>
            </a:r>
            <a:r>
              <a:rPr lang="de-DE" dirty="0" err="1"/>
              <a:t>Statistics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Exploration</a:t>
            </a:r>
          </a:p>
          <a:p>
            <a:endParaRPr lang="de-DE" dirty="0"/>
          </a:p>
          <a:p>
            <a:r>
              <a:rPr lang="de-DE" b="1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662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available</a:t>
            </a:r>
            <a:endParaRPr lang="de-DE" dirty="0"/>
          </a:p>
          <a:p>
            <a:endParaRPr lang="de-DE" dirty="0"/>
          </a:p>
          <a:p>
            <a:r>
              <a:rPr lang="de-DE" dirty="0"/>
              <a:t>Summary </a:t>
            </a:r>
            <a:r>
              <a:rPr lang="de-DE" dirty="0" err="1"/>
              <a:t>statistics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overview</a:t>
            </a:r>
            <a:endParaRPr lang="de-DE" dirty="0"/>
          </a:p>
          <a:p>
            <a:pPr lvl="1"/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deceptive</a:t>
            </a:r>
            <a:r>
              <a:rPr lang="de-DE" dirty="0"/>
              <a:t>!</a:t>
            </a:r>
          </a:p>
          <a:p>
            <a:pPr lvl="1"/>
            <a:endParaRPr lang="de-DE" dirty="0"/>
          </a:p>
          <a:p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powerful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  <a:p>
            <a:r>
              <a:rPr lang="de-DE" dirty="0"/>
              <a:t>Understanding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meta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equally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23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Goal </a:t>
            </a:r>
            <a:r>
              <a:rPr lang="de-DE" dirty="0" err="1"/>
              <a:t>of</a:t>
            </a:r>
            <a:r>
              <a:rPr lang="de-DE" dirty="0"/>
              <a:t> Data Exploration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</a:t>
            </a:r>
          </a:p>
          <a:p>
            <a:pPr lvl="1"/>
            <a:r>
              <a:rPr lang="en-US" dirty="0"/>
              <a:t>Understand the basic characteristics of the data</a:t>
            </a:r>
          </a:p>
          <a:p>
            <a:endParaRPr lang="en-US" dirty="0"/>
          </a:p>
          <a:p>
            <a:r>
              <a:rPr lang="en-US" dirty="0"/>
              <a:t>Examples for characteristics: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Completeness</a:t>
            </a:r>
          </a:p>
          <a:p>
            <a:pPr lvl="1"/>
            <a:r>
              <a:rPr lang="de-DE" dirty="0" err="1"/>
              <a:t>Relationships</a:t>
            </a:r>
            <a:endParaRPr lang="en-US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6" name="Grafik 5" descr="Descubrimientos saludables en el supermercado 2 | Fácil de ...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36912"/>
            <a:ext cx="2099944" cy="255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0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Exploration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semi-</a:t>
            </a:r>
            <a:r>
              <a:rPr lang="de-DE" dirty="0" err="1"/>
              <a:t>automated</a:t>
            </a:r>
            <a:endParaRPr lang="de-DE" dirty="0"/>
          </a:p>
          <a:p>
            <a:endParaRPr lang="de-DE" dirty="0"/>
          </a:p>
          <a:p>
            <a:r>
              <a:rPr lang="de-DE" dirty="0"/>
              <a:t>Text </a:t>
            </a:r>
            <a:r>
              <a:rPr lang="de-DE" dirty="0" err="1"/>
              <a:t>editors</a:t>
            </a:r>
            <a:r>
              <a:rPr lang="de-DE" dirty="0"/>
              <a:t>,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calls</a:t>
            </a:r>
            <a:r>
              <a:rPr lang="de-DE" dirty="0"/>
              <a:t> (</a:t>
            </a:r>
            <a:r>
              <a:rPr lang="de-DE" dirty="0" err="1"/>
              <a:t>head</a:t>
            </a:r>
            <a:r>
              <a:rPr lang="de-DE" dirty="0"/>
              <a:t>/</a:t>
            </a:r>
            <a:r>
              <a:rPr lang="de-DE" dirty="0" err="1"/>
              <a:t>more</a:t>
            </a:r>
            <a:r>
              <a:rPr lang="de-DE" dirty="0"/>
              <a:t>/</a:t>
            </a:r>
            <a:r>
              <a:rPr lang="de-DE" dirty="0" err="1"/>
              <a:t>less</a:t>
            </a:r>
            <a:r>
              <a:rPr lang="de-DE" dirty="0"/>
              <a:t>), etc.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raw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directly</a:t>
            </a:r>
            <a:endParaRPr lang="de-DE" dirty="0"/>
          </a:p>
          <a:p>
            <a:pPr lvl="1"/>
            <a:r>
              <a:rPr lang="de-DE" dirty="0" err="1"/>
              <a:t>Helps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Statistics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visualizations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distributions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endParaRPr lang="de-DE" dirty="0"/>
          </a:p>
          <a:p>
            <a:endParaRPr lang="de-DE" dirty="0"/>
          </a:p>
          <a:p>
            <a:r>
              <a:rPr lang="de-DE" dirty="0"/>
              <a:t>Exploration </a:t>
            </a:r>
            <a:r>
              <a:rPr lang="de-DE" dirty="0" err="1"/>
              <a:t>should</a:t>
            </a:r>
            <a:r>
              <a:rPr lang="de-DE" dirty="0"/>
              <a:t> also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meta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Feature </a:t>
            </a:r>
            <a:r>
              <a:rPr lang="de-DE" dirty="0" err="1"/>
              <a:t>names</a:t>
            </a:r>
            <a:r>
              <a:rPr lang="de-DE" dirty="0"/>
              <a:t>, </a:t>
            </a:r>
            <a:r>
              <a:rPr lang="de-DE" dirty="0" err="1"/>
              <a:t>trace</a:t>
            </a:r>
            <a:r>
              <a:rPr lang="de-DE" dirty="0"/>
              <a:t> links, etc. 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99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Summary </a:t>
            </a:r>
            <a:r>
              <a:rPr lang="de-DE" b="1" dirty="0" err="1"/>
              <a:t>Statistics</a:t>
            </a:r>
            <a:endParaRPr lang="de-DE" b="1" dirty="0"/>
          </a:p>
          <a:p>
            <a:endParaRPr lang="de-DE" dirty="0"/>
          </a:p>
          <a:p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Data Exploration</a:t>
            </a:r>
          </a:p>
          <a:p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13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Statistics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Summarize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r>
              <a:rPr lang="de-DE" dirty="0"/>
              <a:t>Do not </a:t>
            </a:r>
            <a:r>
              <a:rPr lang="de-DE" dirty="0" err="1"/>
              <a:t>predict</a:t>
            </a:r>
            <a:r>
              <a:rPr lang="de-DE" dirty="0"/>
              <a:t> </a:t>
            </a:r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en-US" dirty="0"/>
              <a:t> (</a:t>
            </a:r>
            <a:r>
              <a:rPr lang="en-US" dirty="0">
                <a:sym typeface="Wingdings" panose="05000000000000000000" pitchFamily="2" charset="2"/>
              </a:rPr>
              <a:t> inductive statistics)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Common </a:t>
            </a:r>
            <a:r>
              <a:rPr lang="de-DE" dirty="0" err="1">
                <a:sym typeface="Wingdings" panose="05000000000000000000" pitchFamily="2" charset="2"/>
              </a:rPr>
              <a:t>statistics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covered</a:t>
            </a:r>
            <a:r>
              <a:rPr lang="de-DE" dirty="0">
                <a:sym typeface="Wingdings" panose="05000000000000000000" pitchFamily="2" charset="2"/>
              </a:rPr>
              <a:t> in </a:t>
            </a:r>
            <a:r>
              <a:rPr lang="de-DE" dirty="0" err="1">
                <a:sym typeface="Wingdings" panose="05000000000000000000" pitchFamily="2" charset="2"/>
              </a:rPr>
              <a:t>this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course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Central </a:t>
            </a:r>
            <a:r>
              <a:rPr lang="de-DE" dirty="0" err="1">
                <a:sym typeface="Wingdings" panose="05000000000000000000" pitchFamily="2" charset="2"/>
              </a:rPr>
              <a:t>tendency</a:t>
            </a:r>
            <a:r>
              <a:rPr lang="de-DE" dirty="0">
                <a:sym typeface="Wingdings" panose="05000000000000000000" pitchFamily="2" charset="2"/>
              </a:rPr>
              <a:t> (</a:t>
            </a:r>
            <a:r>
              <a:rPr lang="de-DE" dirty="0" err="1">
                <a:sym typeface="Wingdings" panose="05000000000000000000" pitchFamily="2" charset="2"/>
              </a:rPr>
              <a:t>mean</a:t>
            </a:r>
            <a:r>
              <a:rPr lang="de-DE" dirty="0">
                <a:sym typeface="Wingdings" panose="05000000000000000000" pitchFamily="2" charset="2"/>
              </a:rPr>
              <a:t>/median/</a:t>
            </a:r>
            <a:r>
              <a:rPr lang="de-DE" dirty="0" err="1">
                <a:sym typeface="Wingdings" panose="05000000000000000000" pitchFamily="2" charset="2"/>
              </a:rPr>
              <a:t>mode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Variability</a:t>
            </a:r>
            <a:r>
              <a:rPr lang="de-DE" dirty="0">
                <a:sym typeface="Wingdings" panose="05000000000000000000" pitchFamily="2" charset="2"/>
              </a:rPr>
              <a:t> (</a:t>
            </a:r>
            <a:r>
              <a:rPr lang="de-DE" dirty="0" err="1">
                <a:sym typeface="Wingdings" panose="05000000000000000000" pitchFamily="2" charset="2"/>
              </a:rPr>
              <a:t>standard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deviation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interquartile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range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Range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data</a:t>
            </a:r>
            <a:r>
              <a:rPr lang="de-DE" dirty="0">
                <a:sym typeface="Wingdings" panose="05000000000000000000" pitchFamily="2" charset="2"/>
              </a:rPr>
              <a:t> (min/</a:t>
            </a:r>
            <a:r>
              <a:rPr lang="de-DE" dirty="0" err="1">
                <a:sym typeface="Wingdings" panose="05000000000000000000" pitchFamily="2" charset="2"/>
              </a:rPr>
              <a:t>max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Other </a:t>
            </a:r>
            <a:r>
              <a:rPr lang="de-DE" dirty="0" err="1">
                <a:sym typeface="Wingdings" panose="05000000000000000000" pitchFamily="2" charset="2"/>
              </a:rPr>
              <a:t>important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statistics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Kurtosis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skewness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shape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distributions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More </a:t>
            </a:r>
            <a:r>
              <a:rPr lang="de-DE" dirty="0" err="1">
                <a:sym typeface="Wingdings" panose="05000000000000000000" pitchFamily="2" charset="2"/>
              </a:rPr>
              <a:t>measures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central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tendency</a:t>
            </a:r>
            <a:r>
              <a:rPr lang="de-DE" dirty="0">
                <a:sym typeface="Wingdings" panose="05000000000000000000" pitchFamily="2" charset="2"/>
              </a:rPr>
              <a:t>, e.g., </a:t>
            </a:r>
            <a:r>
              <a:rPr lang="de-DE" dirty="0" err="1">
                <a:sym typeface="Wingdings" panose="05000000000000000000" pitchFamily="2" charset="2"/>
              </a:rPr>
              <a:t>trimmed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means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harmonic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mean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28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Central </a:t>
            </a:r>
            <a:r>
              <a:rPr lang="de-DE" dirty="0" err="1"/>
              <a:t>Tendency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b="0" dirty="0"/>
                  <a:t>„</a:t>
                </a:r>
                <a:r>
                  <a:rPr lang="de-DE" b="0" dirty="0" err="1"/>
                  <a:t>Typical</a:t>
                </a:r>
                <a:r>
                  <a:rPr lang="de-DE" b="0" dirty="0"/>
                  <a:t>“ </a:t>
                </a:r>
                <a:r>
                  <a:rPr lang="de-DE" b="0" dirty="0" err="1"/>
                  <a:t>value</a:t>
                </a:r>
                <a:r>
                  <a:rPr lang="de-DE" b="0" dirty="0"/>
                  <a:t> </a:t>
                </a:r>
                <a:r>
                  <a:rPr lang="de-DE" b="0" dirty="0" err="1"/>
                  <a:t>of</a:t>
                </a:r>
                <a:r>
                  <a:rPr lang="de-DE" b="0" dirty="0"/>
                  <a:t> </a:t>
                </a:r>
                <a:r>
                  <a:rPr lang="de-DE" b="0" dirty="0" err="1"/>
                  <a:t>the</a:t>
                </a:r>
                <a:r>
                  <a:rPr lang="de-DE" b="0" dirty="0"/>
                  <a:t> </a:t>
                </a:r>
                <a:r>
                  <a:rPr lang="de-DE" b="0" dirty="0" err="1"/>
                  <a:t>data</a:t>
                </a:r>
                <a:endParaRPr lang="de-DE" b="0" dirty="0"/>
              </a:p>
              <a:p>
                <a:endParaRPr lang="de-DE" dirty="0"/>
              </a:p>
              <a:p>
                <a:r>
                  <a:rPr lang="de-DE" dirty="0" err="1"/>
                  <a:t>Arithmetic</a:t>
                </a:r>
                <a:r>
                  <a:rPr lang="de-DE" dirty="0"/>
                  <a:t> </a:t>
                </a:r>
                <a:r>
                  <a:rPr lang="de-DE" dirty="0" err="1"/>
                  <a:t>mean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𝑚𝑒𝑎𝑛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de-DE" dirty="0"/>
              </a:p>
              <a:p>
                <a:r>
                  <a:rPr lang="de-DE" dirty="0"/>
                  <a:t>Median</a:t>
                </a:r>
                <a:endParaRPr lang="de-DE" b="0" dirty="0"/>
              </a:p>
              <a:p>
                <a:pPr lvl="1"/>
                <a:r>
                  <a:rPr lang="de-DE" dirty="0"/>
                  <a:t>The </a:t>
                </a:r>
                <a:r>
                  <a:rPr lang="de-DE" dirty="0" err="1"/>
                  <a:t>value</a:t>
                </a:r>
                <a:r>
                  <a:rPr lang="de-DE" dirty="0"/>
                  <a:t> </a:t>
                </a:r>
                <a:r>
                  <a:rPr lang="de-DE" dirty="0" err="1"/>
                  <a:t>that</a:t>
                </a:r>
                <a:r>
                  <a:rPr lang="de-DE" dirty="0"/>
                  <a:t> separates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higher</a:t>
                </a:r>
                <a:r>
                  <a:rPr lang="de-DE" dirty="0"/>
                  <a:t> half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data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lower</a:t>
                </a:r>
                <a:r>
                  <a:rPr lang="de-DE" dirty="0"/>
                  <a:t> half</a:t>
                </a:r>
              </a:p>
              <a:p>
                <a:endParaRPr lang="de-DE" dirty="0"/>
              </a:p>
              <a:p>
                <a:r>
                  <a:rPr lang="de-DE" dirty="0"/>
                  <a:t>Mode</a:t>
                </a:r>
              </a:p>
              <a:p>
                <a:pPr lvl="1"/>
                <a:r>
                  <a:rPr lang="de-DE" dirty="0"/>
                  <a:t>The </a:t>
                </a:r>
                <a:r>
                  <a:rPr lang="de-DE" dirty="0" err="1"/>
                  <a:t>value</a:t>
                </a:r>
                <a:r>
                  <a:rPr lang="de-DE" dirty="0"/>
                  <a:t>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appears</a:t>
                </a:r>
                <a:r>
                  <a:rPr lang="de-DE" dirty="0"/>
                  <a:t> </a:t>
                </a:r>
                <a:r>
                  <a:rPr lang="de-DE" dirty="0" err="1"/>
                  <a:t>most</a:t>
                </a:r>
                <a:r>
                  <a:rPr lang="de-DE" dirty="0"/>
                  <a:t> in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data</a:t>
                </a:r>
                <a:endParaRPr lang="en-US" dirty="0"/>
              </a:p>
              <a:p>
                <a:endParaRPr lang="de-DE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01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Variability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Measure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spread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data</a:t>
                </a:r>
                <a:endParaRPr lang="de-DE" dirty="0"/>
              </a:p>
              <a:p>
                <a:pPr lvl="1"/>
                <a:r>
                  <a:rPr lang="de-DE" dirty="0"/>
                  <a:t>Also </a:t>
                </a:r>
                <a:r>
                  <a:rPr lang="de-DE" dirty="0" err="1"/>
                  <a:t>called</a:t>
                </a:r>
                <a:r>
                  <a:rPr lang="de-DE" dirty="0"/>
                  <a:t> </a:t>
                </a:r>
                <a:r>
                  <a:rPr lang="de-DE" dirty="0" err="1"/>
                  <a:t>dispersion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Standard </a:t>
                </a:r>
                <a:r>
                  <a:rPr lang="de-DE" dirty="0" err="1"/>
                  <a:t>deviation</a:t>
                </a:r>
                <a:endParaRPr lang="de-DE" dirty="0"/>
              </a:p>
              <a:p>
                <a:pPr lvl="1"/>
                <a:r>
                  <a:rPr lang="de-DE" dirty="0" err="1"/>
                  <a:t>Measure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observation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arithmetic</a:t>
                </a:r>
                <a:r>
                  <a:rPr lang="de-DE" dirty="0"/>
                  <a:t> </a:t>
                </a:r>
                <a:r>
                  <a:rPr lang="de-DE" dirty="0" err="1"/>
                  <a:t>mean</a:t>
                </a:r>
                <a:endParaRPr lang="de-DE" dirty="0"/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𝑠𝑑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𝑚𝑒𝑎𝑛</m:t>
                                        </m:r>
                                        <m:d>
                                          <m:d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lvl="1"/>
                <a:endParaRPr lang="de-DE" dirty="0"/>
              </a:p>
              <a:p>
                <a:r>
                  <a:rPr lang="de-DE" dirty="0" err="1"/>
                  <a:t>Interquartile</a:t>
                </a:r>
                <a:r>
                  <a:rPr lang="de-DE" dirty="0"/>
                  <a:t> Range (IQR)</a:t>
                </a:r>
              </a:p>
              <a:p>
                <a:pPr lvl="1"/>
                <a:r>
                  <a:rPr lang="de-DE" dirty="0" err="1"/>
                  <a:t>Percentile</a:t>
                </a:r>
                <a:r>
                  <a:rPr lang="de-DE" dirty="0"/>
                  <a:t>: </a:t>
                </a:r>
                <a:r>
                  <a:rPr lang="de-DE" dirty="0" err="1"/>
                  <a:t>value</a:t>
                </a:r>
                <a:r>
                  <a:rPr lang="de-DE" dirty="0"/>
                  <a:t> </a:t>
                </a:r>
                <a:r>
                  <a:rPr lang="de-DE" dirty="0" err="1"/>
                  <a:t>below</a:t>
                </a:r>
                <a:r>
                  <a:rPr lang="de-DE" dirty="0"/>
                  <a:t> </a:t>
                </a:r>
                <a:r>
                  <a:rPr lang="de-DE" dirty="0" err="1"/>
                  <a:t>which</a:t>
                </a:r>
                <a:r>
                  <a:rPr lang="de-DE" dirty="0"/>
                  <a:t> a </a:t>
                </a:r>
                <a:r>
                  <a:rPr lang="de-DE" dirty="0" err="1"/>
                  <a:t>given</a:t>
                </a:r>
                <a:r>
                  <a:rPr lang="de-DE" dirty="0"/>
                  <a:t> </a:t>
                </a:r>
                <a:r>
                  <a:rPr lang="de-DE" dirty="0" err="1"/>
                  <a:t>percentage</a:t>
                </a:r>
                <a:r>
                  <a:rPr lang="de-DE" dirty="0"/>
                  <a:t> falls</a:t>
                </a:r>
              </a:p>
              <a:p>
                <a:pPr lvl="1"/>
                <a:r>
                  <a:rPr lang="de-DE" dirty="0" err="1"/>
                  <a:t>Difference</a:t>
                </a:r>
                <a:r>
                  <a:rPr lang="de-DE" dirty="0"/>
                  <a:t> </a:t>
                </a:r>
                <a:r>
                  <a:rPr lang="de-DE" dirty="0" err="1"/>
                  <a:t>between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 75% </a:t>
                </a:r>
                <a:r>
                  <a:rPr lang="de-DE" dirty="0" err="1"/>
                  <a:t>percentile</a:t>
                </a:r>
                <a:r>
                  <a:rPr lang="de-DE" dirty="0"/>
                  <a:t> </a:t>
                </a:r>
                <a:r>
                  <a:rPr lang="de-DE" dirty="0" err="1"/>
                  <a:t>and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25% </a:t>
                </a:r>
                <a:r>
                  <a:rPr lang="de-DE" dirty="0" err="1"/>
                  <a:t>percentile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  <p:pic>
        <p:nvPicPr>
          <p:cNvPr id="5" name="Inhaltsplatzhalter 3" descr="Kostenlose Illustration: Idee, Antwort, Erleuchtung ...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5310916"/>
            <a:ext cx="936104" cy="936104"/>
          </a:xfrm>
          <a:prstGeom prst="rect">
            <a:avLst/>
          </a:prstGeom>
        </p:spPr>
      </p:pic>
      <p:sp>
        <p:nvSpPr>
          <p:cNvPr id="6" name="Rechteckige Legende 5"/>
          <p:cNvSpPr/>
          <p:nvPr/>
        </p:nvSpPr>
        <p:spPr>
          <a:xfrm>
            <a:off x="5940152" y="5589240"/>
            <a:ext cx="3109560" cy="298273"/>
          </a:xfrm>
          <a:prstGeom prst="wedgeRectCallout">
            <a:avLst>
              <a:gd name="adj1" fmla="val -67414"/>
              <a:gd name="adj2" fmla="val -25413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2060"/>
                </a:solidFill>
              </a:rPr>
              <a:t>The median </a:t>
            </a:r>
            <a:r>
              <a:rPr lang="de-DE" sz="1200" dirty="0" err="1">
                <a:solidFill>
                  <a:srgbClr val="002060"/>
                </a:solidFill>
              </a:rPr>
              <a:t>is</a:t>
            </a:r>
            <a:r>
              <a:rPr lang="de-DE" sz="1200" dirty="0">
                <a:solidFill>
                  <a:srgbClr val="002060"/>
                </a:solidFill>
              </a:rPr>
              <a:t> </a:t>
            </a:r>
            <a:r>
              <a:rPr lang="de-DE" sz="1200" dirty="0" err="1">
                <a:solidFill>
                  <a:srgbClr val="002060"/>
                </a:solidFill>
              </a:rPr>
              <a:t>the</a:t>
            </a:r>
            <a:r>
              <a:rPr lang="de-DE" sz="1200" dirty="0">
                <a:solidFill>
                  <a:srgbClr val="002060"/>
                </a:solidFill>
              </a:rPr>
              <a:t> 50% </a:t>
            </a:r>
            <a:r>
              <a:rPr lang="de-DE" sz="1200" dirty="0" err="1">
                <a:solidFill>
                  <a:srgbClr val="002060"/>
                </a:solidFill>
              </a:rPr>
              <a:t>percentile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Range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Range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observed</a:t>
            </a:r>
            <a:endParaRPr lang="de-DE" dirty="0"/>
          </a:p>
          <a:p>
            <a:pPr lvl="1"/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infinite!</a:t>
            </a:r>
          </a:p>
          <a:p>
            <a:pPr lvl="1"/>
            <a:endParaRPr lang="de-DE" dirty="0"/>
          </a:p>
          <a:p>
            <a:r>
              <a:rPr lang="de-DE" dirty="0"/>
              <a:t>Minimum</a:t>
            </a:r>
          </a:p>
          <a:p>
            <a:pPr lvl="1"/>
            <a:r>
              <a:rPr lang="de-DE" dirty="0" err="1"/>
              <a:t>Smallest</a:t>
            </a:r>
            <a:r>
              <a:rPr lang="de-DE" dirty="0"/>
              <a:t> </a:t>
            </a:r>
            <a:r>
              <a:rPr lang="de-DE" dirty="0" err="1"/>
              <a:t>observed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Maximum</a:t>
            </a:r>
          </a:p>
          <a:p>
            <a:pPr lvl="1"/>
            <a:r>
              <a:rPr lang="de-DE" dirty="0" err="1"/>
              <a:t>Largest</a:t>
            </a:r>
            <a:r>
              <a:rPr lang="de-DE" dirty="0"/>
              <a:t> </a:t>
            </a:r>
            <a:r>
              <a:rPr lang="de-DE" dirty="0" err="1"/>
              <a:t>observed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May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strongly</a:t>
            </a:r>
            <a:r>
              <a:rPr lang="de-DE" dirty="0"/>
              <a:t> </a:t>
            </a:r>
            <a:r>
              <a:rPr lang="de-DE" dirty="0" err="1"/>
              <a:t>distorted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invalid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also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discover</a:t>
            </a:r>
            <a:r>
              <a:rPr lang="de-DE" dirty="0"/>
              <a:t> invalid </a:t>
            </a:r>
            <a:r>
              <a:rPr lang="de-DE" dirty="0" err="1"/>
              <a:t>data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Data Science https://sherbold.github.io/intro-to-data-science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16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S3Goe2018">
      <a:dk1>
        <a:srgbClr val="1895CB"/>
      </a:dk1>
      <a:lt1>
        <a:srgbClr val="FFFAEA"/>
      </a:lt1>
      <a:dk2>
        <a:srgbClr val="045C83"/>
      </a:dk2>
      <a:lt2>
        <a:srgbClr val="FFF2E5"/>
      </a:lt2>
      <a:accent1>
        <a:srgbClr val="0581B7"/>
      </a:accent1>
      <a:accent2>
        <a:srgbClr val="FF9013"/>
      </a:accent2>
      <a:accent3>
        <a:srgbClr val="3A2BD4"/>
      </a:accent3>
      <a:accent4>
        <a:srgbClr val="CFA100"/>
      </a:accent4>
      <a:accent5>
        <a:srgbClr val="CF6D00"/>
      </a:accent5>
      <a:accent6>
        <a:srgbClr val="190D90"/>
      </a:accent6>
      <a:hlink>
        <a:srgbClr val="1895CB"/>
      </a:hlink>
      <a:folHlink>
        <a:srgbClr val="1895CB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On-screen Show (4:3)</PresentationFormat>
  <Paragraphs>298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Wingdings</vt:lpstr>
      <vt:lpstr>Office-Design</vt:lpstr>
      <vt:lpstr> Chapter 03  Data Exploration </vt:lpstr>
      <vt:lpstr>Outline</vt:lpstr>
      <vt:lpstr>Goal of Data Exploration</vt:lpstr>
      <vt:lpstr>Methods for Data Exploration</vt:lpstr>
      <vt:lpstr>Outline</vt:lpstr>
      <vt:lpstr>Descriptive Statistics</vt:lpstr>
      <vt:lpstr>Central Tendency</vt:lpstr>
      <vt:lpstr>Variability</vt:lpstr>
      <vt:lpstr>Range of data</vt:lpstr>
      <vt:lpstr>Example</vt:lpstr>
      <vt:lpstr>Outline</vt:lpstr>
      <vt:lpstr>A Picture Says More than 1000 Words</vt:lpstr>
      <vt:lpstr>DescriptiveDeceptive Statistics</vt:lpstr>
      <vt:lpstr>Exploring Single Features</vt:lpstr>
      <vt:lpstr>Boxplots</vt:lpstr>
      <vt:lpstr>Pairwise Scatterplots with Regressions</vt:lpstr>
      <vt:lpstr>Pairwise Plots with Classes</vt:lpstr>
      <vt:lpstr>Correlation Heatmap</vt:lpstr>
      <vt:lpstr>Hexbin Plots for Many Instances</vt:lpstr>
      <vt:lpstr>Line Plots for Timeseries</vt:lpstr>
      <vt:lpstr>Outline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2020-10-28T10:10:13Z</dcterms:modified>
</cp:coreProperties>
</file>