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3" r:id="rId9"/>
    <p:sldId id="268" r:id="rId10"/>
    <p:sldId id="261" r:id="rId11"/>
    <p:sldId id="262" r:id="rId12"/>
    <p:sldId id="269" r:id="rId13"/>
    <p:sldId id="264" r:id="rId14"/>
    <p:sldId id="265" r:id="rId15"/>
    <p:sldId id="266" r:id="rId16"/>
    <p:sldId id="267" r:id="rId17"/>
    <p:sldId id="272" r:id="rId18"/>
    <p:sldId id="273" r:id="rId19"/>
  </p:sldIdLst>
  <p:sldSz cx="9144000" cy="6858000" type="screen4x3"/>
  <p:notesSz cx="6794500" cy="99314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B"/>
    <a:srgbClr val="FFFFFF"/>
    <a:srgbClr val="FFF8EF"/>
    <a:srgbClr val="FFBB6E"/>
    <a:srgbClr val="D8E1E6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617C146D-62F7-43FA-9E74-FCA69FF93F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5002CEDA-5074-4F67-AF85-393C0A79EFD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bg>
      <p:bgPr>
        <a:solidFill>
          <a:srgbClr val="FF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bg>
      <p:bgPr>
        <a:solidFill>
          <a:srgbClr val="FF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349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08720"/>
            <a:ext cx="6858000" cy="331474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Chapter 04</a:t>
            </a:r>
            <a:br>
              <a:rPr lang="en-US" dirty="0"/>
            </a:br>
            <a:br>
              <a:rPr lang="en-US" dirty="0"/>
            </a:br>
            <a:r>
              <a:rPr lang="en-US"/>
              <a:t>Data Analysis </a:t>
            </a:r>
            <a:r>
              <a:rPr lang="en-US" dirty="0"/>
              <a:t>Overview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Features </a:t>
            </a:r>
            <a:r>
              <a:rPr lang="de-DE" dirty="0" err="1"/>
              <a:t>of</a:t>
            </a:r>
            <a:r>
              <a:rPr lang="de-DE" dirty="0"/>
              <a:t>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pPr lvl="3"/>
                <a:endParaRPr lang="de-DE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object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space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map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space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Example</a:t>
                </a:r>
                <a:r>
                  <a:rPr lang="de-DE" dirty="0">
                    <a:solidFill>
                      <a:srgbClr val="002060"/>
                    </a:solidFill>
                  </a:rPr>
                  <a:t>: </a:t>
                </a: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Five</a:t>
                </a:r>
                <a:r>
                  <a:rPr lang="de-DE" dirty="0">
                    <a:solidFill>
                      <a:srgbClr val="002060"/>
                    </a:solidFill>
                  </a:rPr>
                  <a:t>-dimensional </a:t>
                </a:r>
                <a:r>
                  <a:rPr lang="de-DE" dirty="0" err="1">
                    <a:solidFill>
                      <a:srgbClr val="002060"/>
                    </a:solidFill>
                  </a:rPr>
                  <a:t>space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with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dimensions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above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de-DE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whalepicture</m:t>
                        </m:r>
                        <m:r>
                          <m:rPr>
                            <m:nor/>
                          </m:rPr>
                          <a:rPr lang="de-DE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𝑜𝑣𝑎𝑙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𝑤h𝑖𝑡𝑒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𝑏𝑙𝑢𝑒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4" descr="Free vector graphic: Orca, Killer &lt;strong&gt;Whale&lt;/strong&gt;, &lt;strong&gt;Whale&lt;/strong&gt;, Fish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4"/>
          <a:stretch/>
        </p:blipFill>
        <p:spPr bwMode="auto">
          <a:xfrm>
            <a:off x="976255" y="2314162"/>
            <a:ext cx="1976022" cy="13171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620029" y="2303478"/>
            <a:ext cx="14157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hasFin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shape</a:t>
            </a:r>
          </a:p>
          <a:p>
            <a:r>
              <a:rPr lang="en-US" dirty="0" err="1">
                <a:solidFill>
                  <a:srgbClr val="002060"/>
                </a:solidFill>
              </a:rPr>
              <a:t>colorTop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colorBottom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background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06661" y="180989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Object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05736" y="182562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Features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11747" y="2303478"/>
            <a:ext cx="319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=</a:t>
            </a:r>
          </a:p>
          <a:p>
            <a:r>
              <a:rPr lang="en-US" dirty="0">
                <a:solidFill>
                  <a:srgbClr val="002060"/>
                </a:solidFill>
              </a:rPr>
              <a:t>=</a:t>
            </a:r>
          </a:p>
          <a:p>
            <a:r>
              <a:rPr lang="en-US" dirty="0">
                <a:solidFill>
                  <a:srgbClr val="002060"/>
                </a:solidFill>
              </a:rPr>
              <a:t>=</a:t>
            </a:r>
          </a:p>
          <a:p>
            <a:r>
              <a:rPr lang="en-US" dirty="0">
                <a:solidFill>
                  <a:srgbClr val="002060"/>
                </a:solidFill>
              </a:rPr>
              <a:t>=</a:t>
            </a:r>
          </a:p>
          <a:p>
            <a:r>
              <a:rPr lang="en-US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66146" y="2303478"/>
            <a:ext cx="723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true</a:t>
            </a:r>
          </a:p>
          <a:p>
            <a:r>
              <a:rPr lang="en-US" dirty="0">
                <a:solidFill>
                  <a:srgbClr val="002060"/>
                </a:solidFill>
              </a:rPr>
              <a:t>oval</a:t>
            </a:r>
          </a:p>
          <a:p>
            <a:r>
              <a:rPr lang="en-US" dirty="0">
                <a:solidFill>
                  <a:srgbClr val="002060"/>
                </a:solidFill>
              </a:rPr>
              <a:t>black</a:t>
            </a:r>
          </a:p>
          <a:p>
            <a:r>
              <a:rPr lang="en-US" dirty="0">
                <a:solidFill>
                  <a:srgbClr val="002060"/>
                </a:solidFill>
              </a:rPr>
              <a:t>white</a:t>
            </a:r>
          </a:p>
          <a:p>
            <a:r>
              <a:rPr lang="en-US" dirty="0">
                <a:solidFill>
                  <a:srgbClr val="002060"/>
                </a:solidFill>
              </a:rPr>
              <a:t>blue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203848" y="3068960"/>
            <a:ext cx="230425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682983" y="2303478"/>
                <a:ext cx="13080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dirty="0">
                    <a:solidFill>
                      <a:srgbClr val="002060"/>
                    </a:solidFill>
                  </a:rPr>
                  <a:t>Feature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map</a:t>
                </a:r>
                <a:endParaRPr lang="de-DE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3" y="2303478"/>
                <a:ext cx="1308050" cy="553998"/>
              </a:xfrm>
              <a:prstGeom prst="rect">
                <a:avLst/>
              </a:prstGeom>
              <a:blipFill>
                <a:blip r:embed="rId4"/>
                <a:stretch>
                  <a:fillRect l="-10698" t="-14286" r="-11163" b="-164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7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Scales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Features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>
                <a:solidFill>
                  <a:srgbClr val="002060"/>
                </a:solidFill>
              </a:rPr>
              <a:t>Stevens‘ </a:t>
            </a:r>
            <a:r>
              <a:rPr lang="de-DE" dirty="0" err="1">
                <a:solidFill>
                  <a:srgbClr val="002060"/>
                </a:solidFill>
              </a:rPr>
              <a:t>levels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measurement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99591" y="2564904"/>
              <a:ext cx="7344817" cy="23825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041113">
                      <a:extLst>
                        <a:ext uri="{9D8B030D-6E8A-4147-A177-3AD203B41FA5}">
                          <a16:colId xmlns:a16="http://schemas.microsoft.com/office/drawing/2014/main" val="2491948895"/>
                        </a:ext>
                      </a:extLst>
                    </a:gridCol>
                    <a:gridCol w="1462077">
                      <a:extLst>
                        <a:ext uri="{9D8B030D-6E8A-4147-A177-3AD203B41FA5}">
                          <a16:colId xmlns:a16="http://schemas.microsoft.com/office/drawing/2014/main" val="3122160189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832566767"/>
                        </a:ext>
                      </a:extLst>
                    </a:gridCol>
                    <a:gridCol w="3041427">
                      <a:extLst>
                        <a:ext uri="{9D8B030D-6E8A-4147-A177-3AD203B41FA5}">
                          <a16:colId xmlns:a16="http://schemas.microsoft.com/office/drawing/2014/main" val="29097137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Scale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Allowed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Operations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455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Nominal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Classification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membership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=, ≠</m:t>
                                </m:r>
                              </m:oMath>
                            </m:oMathPara>
                          </a14:m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Color 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as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 „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“, „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white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“ 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and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 „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blue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178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Ordinal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Comparison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levels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=, ≠, &gt;, &lt;</m:t>
                                </m:r>
                              </m:oMath>
                            </m:oMathPara>
                          </a14:m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Size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in „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small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“, „medium“,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and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„large“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229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Interval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Differences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affinities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=, ≠, &gt;, &lt;, +, −</m:t>
                                </m:r>
                              </m:oMath>
                            </m:oMathPara>
                          </a14:m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Dates, 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temperatures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, </a:t>
                          </a:r>
                        </a:p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discrete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numeric</a:t>
                          </a:r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values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5309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Magnitudes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amounts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=, ≠, &gt;,&lt;, +, −, ⋅ ,/</m:t>
                                </m:r>
                              </m:oMath>
                            </m:oMathPara>
                          </a14:m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Size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in cm,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duration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in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seconds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,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continuous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numeric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>
                              <a:solidFill>
                                <a:srgbClr val="002060"/>
                              </a:solidFill>
                            </a:rPr>
                            <a:t>values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345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4555189"/>
                  </p:ext>
                </p:extLst>
              </p:nvPr>
            </p:nvGraphicFramePr>
            <p:xfrm>
              <a:off x="899591" y="2564904"/>
              <a:ext cx="7344817" cy="23825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041113">
                      <a:extLst>
                        <a:ext uri="{9D8B030D-6E8A-4147-A177-3AD203B41FA5}">
                          <a16:colId xmlns:a16="http://schemas.microsoft.com/office/drawing/2014/main" val="2491948895"/>
                        </a:ext>
                      </a:extLst>
                    </a:gridCol>
                    <a:gridCol w="1462077">
                      <a:extLst>
                        <a:ext uri="{9D8B030D-6E8A-4147-A177-3AD203B41FA5}">
                          <a16:colId xmlns:a16="http://schemas.microsoft.com/office/drawing/2014/main" val="3122160189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832566767"/>
                        </a:ext>
                      </a:extLst>
                    </a:gridCol>
                    <a:gridCol w="3041427">
                      <a:extLst>
                        <a:ext uri="{9D8B030D-6E8A-4147-A177-3AD203B41FA5}">
                          <a16:colId xmlns:a16="http://schemas.microsoft.com/office/drawing/2014/main" val="29097137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Scale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Property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Allowed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Operations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Example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0455437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Nominal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Classification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membership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9189" t="-74699" r="-169257" b="-3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Color 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as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 „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“, „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white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“ 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and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 „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blue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“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178076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Ordinal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Comparison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levels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9189" t="-174699" r="-169257" b="-2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Size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in „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small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“, „medium“,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and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„large“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229261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Interval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Differences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affinities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9189" t="-278049" r="-169257" b="-11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Dates, 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temperatures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, </a:t>
                          </a:r>
                        </a:p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discrete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numeric</a:t>
                          </a:r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values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5309945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Ratio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Magnitudes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or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amounts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9189" t="-373494" r="-169257" b="-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Size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in cm,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duration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in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seconds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,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continuous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numeric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rgbClr val="002060"/>
                              </a:solidFill>
                            </a:rPr>
                            <a:t>values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345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Geschweifte Klammer links 5"/>
          <p:cNvSpPr/>
          <p:nvPr/>
        </p:nvSpPr>
        <p:spPr>
          <a:xfrm>
            <a:off x="539552" y="2996952"/>
            <a:ext cx="288032" cy="93610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452511" y="32803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Categorical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635896" y="5925156"/>
            <a:ext cx="6036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002060"/>
                </a:solidFill>
              </a:rPr>
              <a:t>S. S. Stevens: On </a:t>
            </a:r>
            <a:r>
              <a:rPr lang="de-DE" sz="1050" dirty="0" err="1">
                <a:solidFill>
                  <a:srgbClr val="002060"/>
                </a:solidFill>
              </a:rPr>
              <a:t>the</a:t>
            </a:r>
            <a:r>
              <a:rPr lang="de-DE" sz="1050" dirty="0">
                <a:solidFill>
                  <a:srgbClr val="002060"/>
                </a:solidFill>
              </a:rPr>
              <a:t> </a:t>
            </a:r>
            <a:r>
              <a:rPr lang="de-DE" sz="1050" dirty="0" err="1">
                <a:solidFill>
                  <a:srgbClr val="002060"/>
                </a:solidFill>
              </a:rPr>
              <a:t>Theory</a:t>
            </a:r>
            <a:r>
              <a:rPr lang="de-DE" sz="1050" dirty="0">
                <a:solidFill>
                  <a:srgbClr val="002060"/>
                </a:solidFill>
              </a:rPr>
              <a:t> </a:t>
            </a:r>
            <a:r>
              <a:rPr lang="de-DE" sz="1050" dirty="0" err="1">
                <a:solidFill>
                  <a:srgbClr val="002060"/>
                </a:solidFill>
              </a:rPr>
              <a:t>of</a:t>
            </a:r>
            <a:r>
              <a:rPr lang="de-DE" sz="1050" dirty="0">
                <a:solidFill>
                  <a:srgbClr val="002060"/>
                </a:solidFill>
              </a:rPr>
              <a:t> </a:t>
            </a:r>
            <a:r>
              <a:rPr lang="de-DE" sz="1050" dirty="0" err="1">
                <a:solidFill>
                  <a:srgbClr val="002060"/>
                </a:solidFill>
              </a:rPr>
              <a:t>Scales</a:t>
            </a:r>
            <a:r>
              <a:rPr lang="de-DE" sz="1050" dirty="0">
                <a:solidFill>
                  <a:srgbClr val="002060"/>
                </a:solidFill>
              </a:rPr>
              <a:t> </a:t>
            </a:r>
            <a:r>
              <a:rPr lang="de-DE" sz="1050" dirty="0" err="1">
                <a:solidFill>
                  <a:srgbClr val="002060"/>
                </a:solidFill>
              </a:rPr>
              <a:t>of</a:t>
            </a:r>
            <a:r>
              <a:rPr lang="de-DE" sz="1050" dirty="0">
                <a:solidFill>
                  <a:srgbClr val="002060"/>
                </a:solidFill>
              </a:rPr>
              <a:t> Measurement, Science, 103(2684):677-680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3618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Categorical</a:t>
            </a:r>
            <a:r>
              <a:rPr lang="de-DE" dirty="0"/>
              <a:t>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Many algorithms can only work with numeric features</a:t>
                </a:r>
              </a:p>
              <a:p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Encode categorical features as binary numeric features</a:t>
                </a:r>
              </a:p>
              <a:p>
                <a:pPr lvl="1"/>
                <a:r>
                  <a:rPr lang="en-US" b="0" dirty="0">
                    <a:solidFill>
                      <a:srgbClr val="00206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small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medium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large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Encode as three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𝑠𝑚𝑎𝑙𝑙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𝑚𝑒𝑑𝑖𝑢𝑚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𝑙𝑎𝑟𝑔𝑒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𝑠𝑚𝑎𝑙𝑙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1   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/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small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…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Can also use one variable less, remaining case is encoded by all zeros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is called </a:t>
                </a:r>
                <a:r>
                  <a:rPr lang="en-US" i="1" dirty="0"/>
                  <a:t>One-Hot-Encoding</a:t>
                </a:r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75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err="1">
                <a:solidFill>
                  <a:srgbClr val="002060"/>
                </a:solidFill>
              </a:rPr>
              <a:t>Instances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objects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described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their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features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pPr lvl="3"/>
            <a:endParaRPr lang="de-DE" dirty="0">
              <a:solidFill>
                <a:srgbClr val="002060"/>
              </a:solidFill>
            </a:endParaRPr>
          </a:p>
          <a:p>
            <a:r>
              <a:rPr lang="de-DE" i="1" dirty="0" err="1">
                <a:solidFill>
                  <a:srgbClr val="002060"/>
                </a:solidFill>
              </a:rPr>
              <a:t>Supervised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learning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value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interest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known</a:t>
            </a:r>
            <a:endParaRPr lang="de-DE" dirty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Classification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regression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Otherwise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unsupervised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learning</a:t>
            </a:r>
            <a:endParaRPr lang="de-DE" dirty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	Clustering,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Association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Rule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Mining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536407"/>
                  </p:ext>
                </p:extLst>
              </p:nvPr>
            </p:nvGraphicFramePr>
            <p:xfrm>
              <a:off x="755576" y="2420888"/>
              <a:ext cx="8136906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{B301B821-A1FF-4177-AEE7-76D212191A09}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368936205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870525736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3991180647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64586997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384517217"/>
                        </a:ext>
                      </a:extLst>
                    </a:gridCol>
                    <a:gridCol w="1656186">
                      <a:extLst>
                        <a:ext uri="{9D8B030D-6E8A-4147-A177-3AD203B41FA5}">
                          <a16:colId xmlns:a16="http://schemas.microsoft.com/office/drawing/2014/main" val="1484078421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de-DE" baseline="0" dirty="0"/>
                            <a:t> 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6367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hasFin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shape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colorTop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colorBottom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background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of</a:t>
                          </a:r>
                          <a:r>
                            <a:rPr lang="de-DE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interest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547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true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oval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4647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false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rectangle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green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bear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7475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7067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536407"/>
                  </p:ext>
                </p:extLst>
              </p:nvPr>
            </p:nvGraphicFramePr>
            <p:xfrm>
              <a:off x="755576" y="2420888"/>
              <a:ext cx="8136906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{B301B821-A1FF-4177-AEE7-76D212191A09}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368936205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870525736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3991180647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64586997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384517217"/>
                        </a:ext>
                      </a:extLst>
                    </a:gridCol>
                    <a:gridCol w="1656186">
                      <a:extLst>
                        <a:ext uri="{9D8B030D-6E8A-4147-A177-3AD203B41FA5}">
                          <a16:colId xmlns:a16="http://schemas.microsoft.com/office/drawing/2014/main" val="1484078421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4" t="-1639" r="-25752" b="-4032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6367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hasFin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shape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colorTop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colorBottom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background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  <a:r>
                            <a:rPr lang="de-DE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of</a:t>
                          </a:r>
                          <a:r>
                            <a:rPr lang="de-DE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interest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547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true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oval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4647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false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rectangle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green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bear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7475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70670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2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Test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Data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evaluation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analysis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results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Same </a:t>
                </a:r>
                <a:r>
                  <a:rPr lang="de-DE" dirty="0" err="1">
                    <a:solidFill>
                      <a:srgbClr val="002060"/>
                    </a:solidFill>
                  </a:rPr>
                  <a:t>distribution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training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Training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Test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Evaluate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generalization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Avoid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overfitting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>
                    <a:solidFill>
                      <a:srgbClr val="002060"/>
                    </a:solidFill>
                  </a:rPr>
                  <a:t>Analysis </a:t>
                </a:r>
                <a:r>
                  <a:rPr lang="de-DE" dirty="0" err="1">
                    <a:solidFill>
                      <a:srgbClr val="002060"/>
                    </a:solidFill>
                  </a:rPr>
                  <a:t>results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only</a:t>
                </a:r>
                <a:r>
                  <a:rPr lang="de-DE" dirty="0">
                    <a:solidFill>
                      <a:srgbClr val="002060"/>
                    </a:solidFill>
                  </a:rPr>
                  <a:t> valid on </a:t>
                </a:r>
                <a:r>
                  <a:rPr lang="de-DE" dirty="0" err="1">
                    <a:solidFill>
                      <a:srgbClr val="002060"/>
                    </a:solidFill>
                  </a:rPr>
                  <a:t>training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>
                    <a:solidFill>
                      <a:srgbClr val="002060"/>
                    </a:solidFill>
                  </a:rPr>
                  <a:t>Different </a:t>
                </a:r>
                <a:r>
                  <a:rPr lang="de-DE" dirty="0" err="1">
                    <a:solidFill>
                      <a:srgbClr val="002060"/>
                    </a:solidFill>
                  </a:rPr>
                  <a:t>and</a:t>
                </a:r>
                <a:r>
                  <a:rPr lang="de-DE" dirty="0">
                    <a:solidFill>
                      <a:srgbClr val="002060"/>
                    </a:solidFill>
                  </a:rPr>
                  <a:t> not </a:t>
                </a:r>
                <a:r>
                  <a:rPr lang="de-DE" dirty="0" err="1">
                    <a:solidFill>
                      <a:srgbClr val="002060"/>
                    </a:solidFill>
                  </a:rPr>
                  <a:t>working</a:t>
                </a:r>
                <a:r>
                  <a:rPr lang="de-DE" dirty="0">
                    <a:solidFill>
                      <a:srgbClr val="002060"/>
                    </a:solidFill>
                  </a:rPr>
                  <a:t> on </a:t>
                </a:r>
                <a:r>
                  <a:rPr lang="de-DE" dirty="0" err="1">
                    <a:solidFill>
                      <a:srgbClr val="002060"/>
                    </a:solidFill>
                  </a:rPr>
                  <a:t>unseen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Test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often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difficult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obtain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7" name="Grafik 6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1790942" cy="2387923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5940152" y="2204864"/>
            <a:ext cx="3121381" cy="1260772"/>
          </a:xfrm>
          <a:prstGeom prst="cloudCallout">
            <a:avLst>
              <a:gd name="adj1" fmla="val -18153"/>
              <a:gd name="adj2" fmla="val 11908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where</a:t>
            </a:r>
            <a:r>
              <a:rPr lang="de-DE" dirty="0">
                <a:solidFill>
                  <a:srgbClr val="002060"/>
                </a:solidFill>
              </a:rPr>
              <a:t> do I </a:t>
            </a:r>
            <a:r>
              <a:rPr lang="de-DE" dirty="0" err="1">
                <a:solidFill>
                  <a:srgbClr val="002060"/>
                </a:solidFill>
              </a:rPr>
              <a:t>get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test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251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Hold-out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Data not </a:t>
            </a:r>
            <a:r>
              <a:rPr lang="de-DE" dirty="0" err="1">
                <a:solidFill>
                  <a:srgbClr val="002060"/>
                </a:solidFill>
              </a:rPr>
              <a:t>used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training</a:t>
            </a:r>
            <a:r>
              <a:rPr lang="de-DE" dirty="0">
                <a:solidFill>
                  <a:srgbClr val="002060"/>
                </a:solidFill>
              </a:rPr>
              <a:t> at all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Commonly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used</a:t>
            </a:r>
            <a:r>
              <a:rPr lang="de-DE" dirty="0">
                <a:solidFill>
                  <a:srgbClr val="002060"/>
                </a:solidFill>
              </a:rPr>
              <a:t> hold out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sizes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50%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all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33%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all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25%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all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r>
              <a:rPr lang="de-DE" dirty="0">
                <a:solidFill>
                  <a:srgbClr val="002060"/>
                </a:solidFill>
              </a:rPr>
              <a:t> in </a:t>
            </a:r>
            <a:r>
              <a:rPr lang="de-DE" dirty="0" err="1">
                <a:solidFill>
                  <a:srgbClr val="002060"/>
                </a:solidFill>
              </a:rPr>
              <a:t>case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validation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used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Example</a:t>
            </a:r>
            <a:r>
              <a:rPr lang="de-DE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Nine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months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customer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transactions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available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First </a:t>
            </a:r>
            <a:r>
              <a:rPr lang="de-DE" dirty="0" err="1">
                <a:solidFill>
                  <a:srgbClr val="002060"/>
                </a:solidFill>
              </a:rPr>
              <a:t>six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months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training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Last </a:t>
            </a:r>
            <a:r>
              <a:rPr lang="de-DE" dirty="0" err="1">
                <a:solidFill>
                  <a:srgbClr val="002060"/>
                </a:solidFill>
              </a:rPr>
              <a:t>three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months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test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ige Legende 4"/>
          <p:cNvSpPr/>
          <p:nvPr/>
        </p:nvSpPr>
        <p:spPr>
          <a:xfrm>
            <a:off x="5796136" y="2564904"/>
            <a:ext cx="2808312" cy="610564"/>
          </a:xfrm>
          <a:prstGeom prst="wedgeRectCallout">
            <a:avLst>
              <a:gd name="adj1" fmla="val -141552"/>
              <a:gd name="adj2" fmla="val 616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Depends a lot on available data!</a:t>
            </a:r>
          </a:p>
        </p:txBody>
      </p:sp>
    </p:spTree>
    <p:extLst>
      <p:ext uri="{BB962C8B-B14F-4D97-AF65-F5344CB8AC3E}">
        <p14:creationId xmlns:p14="http://schemas.microsoft.com/office/powerpoint/2010/main" val="281822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fold</a:t>
                </a:r>
                <a:r>
                  <a:rPr lang="de-DE" dirty="0"/>
                  <a:t> Cross Validation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Create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partitions of available data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One partition for testing, all others for training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Estimate performance by averaging over the iterations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187598" y="3796689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2</a:t>
            </a:r>
          </a:p>
        </p:txBody>
      </p:sp>
      <p:sp>
        <p:nvSpPr>
          <p:cNvPr id="7" name="Rechteck 6"/>
          <p:cNvSpPr/>
          <p:nvPr/>
        </p:nvSpPr>
        <p:spPr>
          <a:xfrm>
            <a:off x="4370608" y="3796689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3</a:t>
            </a:r>
          </a:p>
        </p:txBody>
      </p:sp>
      <p:sp>
        <p:nvSpPr>
          <p:cNvPr id="8" name="Rechteck 7"/>
          <p:cNvSpPr/>
          <p:nvPr/>
        </p:nvSpPr>
        <p:spPr>
          <a:xfrm>
            <a:off x="5553618" y="3796689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4</a:t>
            </a:r>
          </a:p>
        </p:txBody>
      </p:sp>
      <p:sp>
        <p:nvSpPr>
          <p:cNvPr id="9" name="Rechteck 8"/>
          <p:cNvSpPr/>
          <p:nvPr/>
        </p:nvSpPr>
        <p:spPr>
          <a:xfrm>
            <a:off x="6736628" y="3796689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5</a:t>
            </a:r>
          </a:p>
        </p:txBody>
      </p:sp>
      <p:sp>
        <p:nvSpPr>
          <p:cNvPr id="11" name="Rechteck 10"/>
          <p:cNvSpPr/>
          <p:nvPr/>
        </p:nvSpPr>
        <p:spPr>
          <a:xfrm>
            <a:off x="2004588" y="4194143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1</a:t>
            </a:r>
          </a:p>
        </p:txBody>
      </p:sp>
      <p:sp>
        <p:nvSpPr>
          <p:cNvPr id="13" name="Rechteck 12"/>
          <p:cNvSpPr/>
          <p:nvPr/>
        </p:nvSpPr>
        <p:spPr>
          <a:xfrm>
            <a:off x="4370608" y="4194143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3</a:t>
            </a:r>
          </a:p>
        </p:txBody>
      </p:sp>
      <p:sp>
        <p:nvSpPr>
          <p:cNvPr id="14" name="Rechteck 13"/>
          <p:cNvSpPr/>
          <p:nvPr/>
        </p:nvSpPr>
        <p:spPr>
          <a:xfrm>
            <a:off x="5553618" y="4194143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4</a:t>
            </a:r>
          </a:p>
        </p:txBody>
      </p:sp>
      <p:sp>
        <p:nvSpPr>
          <p:cNvPr id="15" name="Rechteck 14"/>
          <p:cNvSpPr/>
          <p:nvPr/>
        </p:nvSpPr>
        <p:spPr>
          <a:xfrm>
            <a:off x="6736628" y="4194143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5</a:t>
            </a:r>
          </a:p>
        </p:txBody>
      </p:sp>
      <p:sp>
        <p:nvSpPr>
          <p:cNvPr id="16" name="Rechteck 15"/>
          <p:cNvSpPr/>
          <p:nvPr/>
        </p:nvSpPr>
        <p:spPr>
          <a:xfrm>
            <a:off x="2004588" y="4591852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87598" y="4591852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2</a:t>
            </a:r>
          </a:p>
        </p:txBody>
      </p:sp>
      <p:sp>
        <p:nvSpPr>
          <p:cNvPr id="19" name="Rechteck 18"/>
          <p:cNvSpPr/>
          <p:nvPr/>
        </p:nvSpPr>
        <p:spPr>
          <a:xfrm>
            <a:off x="5553618" y="4591852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4</a:t>
            </a:r>
          </a:p>
        </p:txBody>
      </p:sp>
      <p:sp>
        <p:nvSpPr>
          <p:cNvPr id="20" name="Rechteck 19"/>
          <p:cNvSpPr/>
          <p:nvPr/>
        </p:nvSpPr>
        <p:spPr>
          <a:xfrm>
            <a:off x="6736628" y="4591852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5</a:t>
            </a:r>
          </a:p>
        </p:txBody>
      </p:sp>
      <p:sp>
        <p:nvSpPr>
          <p:cNvPr id="21" name="Rechteck 20"/>
          <p:cNvSpPr/>
          <p:nvPr/>
        </p:nvSpPr>
        <p:spPr>
          <a:xfrm>
            <a:off x="2004588" y="4989561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1</a:t>
            </a:r>
          </a:p>
        </p:txBody>
      </p:sp>
      <p:sp>
        <p:nvSpPr>
          <p:cNvPr id="22" name="Rechteck 21"/>
          <p:cNvSpPr/>
          <p:nvPr/>
        </p:nvSpPr>
        <p:spPr>
          <a:xfrm>
            <a:off x="3187598" y="4989561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2</a:t>
            </a:r>
          </a:p>
        </p:txBody>
      </p:sp>
      <p:sp>
        <p:nvSpPr>
          <p:cNvPr id="23" name="Rechteck 22"/>
          <p:cNvSpPr/>
          <p:nvPr/>
        </p:nvSpPr>
        <p:spPr>
          <a:xfrm>
            <a:off x="4370608" y="4989561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3</a:t>
            </a:r>
          </a:p>
        </p:txBody>
      </p:sp>
      <p:sp>
        <p:nvSpPr>
          <p:cNvPr id="25" name="Rechteck 24"/>
          <p:cNvSpPr/>
          <p:nvPr/>
        </p:nvSpPr>
        <p:spPr>
          <a:xfrm>
            <a:off x="6736628" y="4989561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5</a:t>
            </a:r>
          </a:p>
        </p:txBody>
      </p:sp>
      <p:sp>
        <p:nvSpPr>
          <p:cNvPr id="26" name="Rechteck 25"/>
          <p:cNvSpPr/>
          <p:nvPr/>
        </p:nvSpPr>
        <p:spPr>
          <a:xfrm>
            <a:off x="2004588" y="5387270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1</a:t>
            </a:r>
          </a:p>
        </p:txBody>
      </p:sp>
      <p:sp>
        <p:nvSpPr>
          <p:cNvPr id="27" name="Rechteck 26"/>
          <p:cNvSpPr/>
          <p:nvPr/>
        </p:nvSpPr>
        <p:spPr>
          <a:xfrm>
            <a:off x="3187598" y="5387270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2</a:t>
            </a:r>
          </a:p>
        </p:txBody>
      </p:sp>
      <p:sp>
        <p:nvSpPr>
          <p:cNvPr id="28" name="Rechteck 27"/>
          <p:cNvSpPr/>
          <p:nvPr/>
        </p:nvSpPr>
        <p:spPr>
          <a:xfrm>
            <a:off x="4370608" y="5387270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3</a:t>
            </a:r>
          </a:p>
        </p:txBody>
      </p:sp>
      <p:sp>
        <p:nvSpPr>
          <p:cNvPr id="29" name="Rechteck 28"/>
          <p:cNvSpPr/>
          <p:nvPr/>
        </p:nvSpPr>
        <p:spPr>
          <a:xfrm>
            <a:off x="5553618" y="5387270"/>
            <a:ext cx="118301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4</a:t>
            </a:r>
          </a:p>
        </p:txBody>
      </p:sp>
      <p:sp>
        <p:nvSpPr>
          <p:cNvPr id="5" name="Rechteck 4"/>
          <p:cNvSpPr/>
          <p:nvPr/>
        </p:nvSpPr>
        <p:spPr>
          <a:xfrm>
            <a:off x="2004588" y="3796689"/>
            <a:ext cx="118301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1</a:t>
            </a:r>
          </a:p>
        </p:txBody>
      </p:sp>
      <p:sp>
        <p:nvSpPr>
          <p:cNvPr id="12" name="Rechteck 11"/>
          <p:cNvSpPr/>
          <p:nvPr/>
        </p:nvSpPr>
        <p:spPr>
          <a:xfrm>
            <a:off x="3187598" y="4194143"/>
            <a:ext cx="118301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2</a:t>
            </a:r>
          </a:p>
        </p:txBody>
      </p:sp>
      <p:sp>
        <p:nvSpPr>
          <p:cNvPr id="18" name="Rechteck 17"/>
          <p:cNvSpPr/>
          <p:nvPr/>
        </p:nvSpPr>
        <p:spPr>
          <a:xfrm>
            <a:off x="4370608" y="4591852"/>
            <a:ext cx="118301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3</a:t>
            </a:r>
          </a:p>
        </p:txBody>
      </p:sp>
      <p:sp>
        <p:nvSpPr>
          <p:cNvPr id="24" name="Rechteck 23"/>
          <p:cNvSpPr/>
          <p:nvPr/>
        </p:nvSpPr>
        <p:spPr>
          <a:xfrm>
            <a:off x="5553618" y="4989561"/>
            <a:ext cx="118301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4</a:t>
            </a:r>
          </a:p>
        </p:txBody>
      </p:sp>
      <p:sp>
        <p:nvSpPr>
          <p:cNvPr id="30" name="Rechteck 29"/>
          <p:cNvSpPr/>
          <p:nvPr/>
        </p:nvSpPr>
        <p:spPr>
          <a:xfrm>
            <a:off x="6736628" y="5387270"/>
            <a:ext cx="118301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Partition 5</a:t>
            </a:r>
          </a:p>
        </p:txBody>
      </p:sp>
      <p:sp>
        <p:nvSpPr>
          <p:cNvPr id="31" name="Geschweifte Klammer links 30"/>
          <p:cNvSpPr/>
          <p:nvPr/>
        </p:nvSpPr>
        <p:spPr>
          <a:xfrm rot="16200000">
            <a:off x="4837022" y="2926324"/>
            <a:ext cx="253238" cy="591810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4130880" y="601199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Available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5" name="Geschweifte Klammer links 34"/>
          <p:cNvSpPr/>
          <p:nvPr/>
        </p:nvSpPr>
        <p:spPr>
          <a:xfrm rot="5400000">
            <a:off x="5426999" y="1220595"/>
            <a:ext cx="253238" cy="4732041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eschweifte Klammer links 35"/>
          <p:cNvSpPr/>
          <p:nvPr/>
        </p:nvSpPr>
        <p:spPr>
          <a:xfrm rot="5400000">
            <a:off x="2469472" y="2995112"/>
            <a:ext cx="253239" cy="118301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2036585" y="307539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Test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788024" y="307864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Training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80211" y="375603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Iteration 1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77455" y="415349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Iteration 2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73246" y="455559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Iteration 3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73246" y="494891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Iteration 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73246" y="53466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Iteration 5</a:t>
            </a:r>
          </a:p>
        </p:txBody>
      </p:sp>
    </p:spTree>
    <p:extLst>
      <p:ext uri="{BB962C8B-B14F-4D97-AF65-F5344CB8AC3E}">
        <p14:creationId xmlns:p14="http://schemas.microsoft.com/office/powerpoint/2010/main" val="330960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Foundational</a:t>
            </a:r>
            <a:r>
              <a:rPr lang="de-DE" dirty="0"/>
              <a:t> </a:t>
            </a:r>
            <a:r>
              <a:rPr lang="de-DE" dirty="0" err="1"/>
              <a:t>Concepts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28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problems</a:t>
            </a:r>
            <a:endParaRPr lang="de-DE" dirty="0"/>
          </a:p>
          <a:p>
            <a:endParaRPr lang="de-DE" dirty="0"/>
          </a:p>
          <a:p>
            <a:r>
              <a:rPr lang="de-DE" dirty="0"/>
              <a:t>Objects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endParaRPr lang="de-DE" dirty="0"/>
          </a:p>
          <a:p>
            <a:r>
              <a:rPr lang="de-DE" dirty="0"/>
              <a:t>Features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objects</a:t>
            </a:r>
            <a:endParaRPr lang="de-DE" dirty="0"/>
          </a:p>
          <a:p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different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purposes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40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Foundational</a:t>
            </a:r>
            <a:r>
              <a:rPr lang="de-DE" dirty="0"/>
              <a:t> </a:t>
            </a:r>
            <a:r>
              <a:rPr lang="de-DE" dirty="0" err="1"/>
              <a:t>Concepts</a:t>
            </a:r>
            <a:endParaRPr lang="de-DE" dirty="0"/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467544" y="3501008"/>
            <a:ext cx="7111702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Free Lunch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ordered</a:t>
                </a:r>
                <a:r>
                  <a:rPr lang="de-DE" dirty="0"/>
                  <a:t> </a:t>
                </a:r>
                <a:r>
                  <a:rPr lang="de-DE" dirty="0" err="1"/>
                  <a:t>sets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cost</a:t>
                </a:r>
                <a:r>
                  <a:rPr lang="de-DE" dirty="0"/>
                  <a:t> </a:t>
                </a:r>
                <a:r>
                  <a:rPr lang="de-DE" dirty="0" err="1"/>
                  <a:t>values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a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optimized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conditional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getting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 times running </a:t>
                </a:r>
                <a:r>
                  <a:rPr lang="de-DE" dirty="0" err="1"/>
                  <a:t>algorithm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FFFFFF"/>
                    </a:solidFill>
                  </a:rPr>
                  <a:t>Theorem:	</a:t>
                </a:r>
                <a:r>
                  <a:rPr lang="de-DE" dirty="0" err="1">
                    <a:solidFill>
                      <a:srgbClr val="FFFFFF"/>
                    </a:solidFill>
                  </a:rPr>
                  <a:t>For</a:t>
                </a:r>
                <a:r>
                  <a:rPr lang="de-DE" dirty="0">
                    <a:solidFill>
                      <a:srgbClr val="FFFFFF"/>
                    </a:solidFill>
                  </a:rPr>
                  <a:t> </a:t>
                </a:r>
                <a:r>
                  <a:rPr lang="de-DE" dirty="0" err="1">
                    <a:solidFill>
                      <a:srgbClr val="FFFFFF"/>
                    </a:solidFill>
                  </a:rPr>
                  <a:t>any</a:t>
                </a:r>
                <a:r>
                  <a:rPr lang="de-DE" dirty="0">
                    <a:solidFill>
                      <a:srgbClr val="FFFFFF"/>
                    </a:solidFill>
                  </a:rPr>
                  <a:t> pair </a:t>
                </a:r>
                <a:r>
                  <a:rPr lang="de-DE" dirty="0" err="1">
                    <a:solidFill>
                      <a:srgbClr val="FFFFFF"/>
                    </a:solidFill>
                  </a:rPr>
                  <a:t>of</a:t>
                </a:r>
                <a:r>
                  <a:rPr lang="de-DE" dirty="0">
                    <a:solidFill>
                      <a:srgbClr val="FFFFFF"/>
                    </a:solidFill>
                  </a:rPr>
                  <a:t> </a:t>
                </a:r>
                <a:r>
                  <a:rPr lang="de-DE" dirty="0" err="1">
                    <a:solidFill>
                      <a:srgbClr val="FFFFFF"/>
                    </a:solidFill>
                  </a:rPr>
                  <a:t>algorithms</a:t>
                </a:r>
                <a:r>
                  <a:rPr lang="de-DE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FFFFFF"/>
                    </a:solidFill>
                  </a:rPr>
                  <a:t>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bSup>
                          </m:e>
                          <m:e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/>
                          <m:e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bSup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8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744" y="5191512"/>
            <a:ext cx="1112355" cy="1112355"/>
          </a:xfrm>
          <a:prstGeom prst="rect">
            <a:avLst/>
          </a:prstGeom>
        </p:spPr>
      </p:pic>
      <p:sp>
        <p:nvSpPr>
          <p:cNvPr id="9" name="Ovale Legende 8"/>
          <p:cNvSpPr/>
          <p:nvPr/>
        </p:nvSpPr>
        <p:spPr>
          <a:xfrm>
            <a:off x="2816636" y="5048548"/>
            <a:ext cx="3298414" cy="518966"/>
          </a:xfrm>
          <a:prstGeom prst="wedgeEllipseCallout">
            <a:avLst>
              <a:gd name="adj1" fmla="val 61416"/>
              <a:gd name="adj2" fmla="val 469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All algorithms are equal</a:t>
            </a:r>
          </a:p>
        </p:txBody>
      </p:sp>
      <p:pic>
        <p:nvPicPr>
          <p:cNvPr id="10" name="Grafik 9" descr="1+1 Una imagen, una historia: octubre 20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356376"/>
            <a:ext cx="1421531" cy="18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8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NFL Theorem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Ovale Legende 4"/>
          <p:cNvSpPr/>
          <p:nvPr/>
        </p:nvSpPr>
        <p:spPr>
          <a:xfrm>
            <a:off x="4218424" y="1642585"/>
            <a:ext cx="4139952" cy="1587290"/>
          </a:xfrm>
          <a:prstGeom prst="wedgeEllipseCallout">
            <a:avLst>
              <a:gd name="adj1" fmla="val -80039"/>
              <a:gd name="adj2" fmla="val 710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“if an algorithm does particularly well on average for one class of problems then it must do worse on average over the remaining problems”</a:t>
            </a:r>
          </a:p>
        </p:txBody>
      </p:sp>
      <p:pic>
        <p:nvPicPr>
          <p:cNvPr id="6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34191"/>
            <a:ext cx="4248472" cy="42484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23928" y="5869141"/>
            <a:ext cx="52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David H. </a:t>
            </a:r>
            <a:r>
              <a:rPr lang="de-DE" sz="1200" dirty="0" err="1">
                <a:solidFill>
                  <a:srgbClr val="002060"/>
                </a:solidFill>
              </a:rPr>
              <a:t>Wolpert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William G. Macready: </a:t>
            </a:r>
            <a:r>
              <a:rPr lang="de-DE" sz="1200" dirty="0" err="1">
                <a:solidFill>
                  <a:srgbClr val="002060"/>
                </a:solidFill>
              </a:rPr>
              <a:t>No</a:t>
            </a:r>
            <a:r>
              <a:rPr lang="de-DE" sz="1200" dirty="0">
                <a:solidFill>
                  <a:srgbClr val="002060"/>
                </a:solidFill>
              </a:rPr>
              <a:t> Free Lunch Theorems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Optimization</a:t>
            </a:r>
            <a:r>
              <a:rPr lang="de-DE" sz="1200" dirty="0">
                <a:solidFill>
                  <a:srgbClr val="002060"/>
                </a:solidFill>
              </a:rPr>
              <a:t>, IEEE Transactions on </a:t>
            </a:r>
            <a:r>
              <a:rPr lang="de-DE" sz="1200" dirty="0" err="1">
                <a:solidFill>
                  <a:srgbClr val="002060"/>
                </a:solidFill>
              </a:rPr>
              <a:t>Evolutionary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Computation</a:t>
            </a:r>
            <a:r>
              <a:rPr lang="de-DE" sz="1200" dirty="0">
                <a:solidFill>
                  <a:srgbClr val="002060"/>
                </a:solidFill>
              </a:rPr>
              <a:t>, 1(1):67-82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Silver</a:t>
            </a:r>
            <a:r>
              <a:rPr lang="de-DE" dirty="0"/>
              <a:t> Bullet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617559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„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lvl="1"/>
            <a:r>
              <a:rPr lang="de-DE" dirty="0"/>
              <a:t>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techniques</a:t>
            </a:r>
            <a:endParaRPr lang="de-DE" dirty="0"/>
          </a:p>
          <a:p>
            <a:pPr lvl="1"/>
            <a:r>
              <a:rPr lang="de-DE" dirty="0"/>
              <a:t>Data</a:t>
            </a:r>
          </a:p>
          <a:p>
            <a:pPr lvl="1"/>
            <a:r>
              <a:rPr lang="de-DE" dirty="0"/>
              <a:t>Problem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solved</a:t>
            </a:r>
            <a:endParaRPr lang="de-DE" dirty="0"/>
          </a:p>
          <a:p>
            <a:pPr lvl="1"/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resources</a:t>
            </a:r>
            <a:endParaRPr lang="de-DE" dirty="0"/>
          </a:p>
          <a:p>
            <a:pPr lvl="1"/>
            <a:r>
              <a:rPr lang="de-DE" dirty="0"/>
              <a:t>…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3429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Broad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portfolio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analysis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techniques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Un buon libro non finisce mai.: Recensione: Animal Far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46237"/>
            <a:ext cx="204740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Categories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 Analysis </a:t>
            </a:r>
            <a:r>
              <a:rPr lang="de-DE" dirty="0" err="1"/>
              <a:t>Techniques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743784"/>
              </p:ext>
            </p:extLst>
          </p:nvPr>
        </p:nvGraphicFramePr>
        <p:xfrm>
          <a:off x="995591" y="1622327"/>
          <a:ext cx="7152818" cy="46964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24226">
                  <a:extLst>
                    <a:ext uri="{9D8B030D-6E8A-4147-A177-3AD203B41FA5}">
                      <a16:colId xmlns:a16="http://schemas.microsoft.com/office/drawing/2014/main" val="255589918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85189099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00780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Techniques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Problem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to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solved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85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Association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Rules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Apriori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Relationships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between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items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Clustering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K-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Means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Clustering</a:t>
                      </a:r>
                    </a:p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DB Scan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Grouping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similar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items</a:t>
                      </a:r>
                      <a:endParaRPr lang="de-DE" baseline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Identification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structures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97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Classification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K-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nearest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Neighbor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Decision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Trees</a:t>
                      </a:r>
                      <a:endParaRPr lang="de-DE" baseline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Random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Forests</a:t>
                      </a:r>
                      <a:endParaRPr lang="de-DE" baseline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Logistic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Regression</a:t>
                      </a:r>
                    </a:p>
                    <a:p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Naive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Bayes</a:t>
                      </a:r>
                      <a:endParaRPr lang="de-DE" baseline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Support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Vector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Machines</a:t>
                      </a:r>
                    </a:p>
                    <a:p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Neural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Networks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Assignment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labels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objects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Regression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Linear Regression</a:t>
                      </a:r>
                    </a:p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Ridge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Lasso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Relationship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between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outcome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and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inputs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21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Time Series Analysis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ARMA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Identification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temporal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structures</a:t>
                      </a:r>
                      <a:endParaRPr lang="de-DE" baseline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Forecasting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temporal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processes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00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Text Mining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Bag-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-Words</a:t>
                      </a:r>
                    </a:p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Stemming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Lemmatization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TF-IDF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Analysis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textual</a:t>
                      </a:r>
                      <a:r>
                        <a:rPr lang="de-DE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002060"/>
                          </a:solidFill>
                        </a:rPr>
                        <a:t>data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7211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0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Foundational</a:t>
            </a:r>
            <a:r>
              <a:rPr lang="de-DE" b="1" dirty="0"/>
              <a:t> </a:t>
            </a:r>
            <a:r>
              <a:rPr lang="de-DE" b="1" dirty="0" err="1"/>
              <a:t>Concepts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45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Definition after Tom M. Mitchell [2]:</a:t>
                </a: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A </a:t>
                </a:r>
                <a:r>
                  <a:rPr lang="de-DE" dirty="0" err="1">
                    <a:solidFill>
                      <a:srgbClr val="002060"/>
                    </a:solidFill>
                  </a:rPr>
                  <a:t>computer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program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said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learn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from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experience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with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respect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some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tasks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and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performance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measure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, </a:t>
                </a:r>
                <a:r>
                  <a:rPr lang="de-DE" dirty="0" err="1">
                    <a:solidFill>
                      <a:srgbClr val="002060"/>
                    </a:solidFill>
                  </a:rPr>
                  <a:t>if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its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performance</a:t>
                </a:r>
                <a:r>
                  <a:rPr lang="de-DE" dirty="0">
                    <a:solidFill>
                      <a:srgbClr val="002060"/>
                    </a:solidFill>
                  </a:rPr>
                  <a:t> at </a:t>
                </a:r>
                <a:r>
                  <a:rPr lang="de-DE" dirty="0" err="1">
                    <a:solidFill>
                      <a:srgbClr val="002060"/>
                    </a:solidFill>
                  </a:rPr>
                  <a:t>tasks</a:t>
                </a:r>
                <a:r>
                  <a:rPr lang="de-DE" dirty="0">
                    <a:solidFill>
                      <a:srgbClr val="00206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, </a:t>
                </a:r>
                <a:r>
                  <a:rPr lang="de-DE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measured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, </a:t>
                </a:r>
                <a:r>
                  <a:rPr lang="de-DE" dirty="0" err="1">
                    <a:solidFill>
                      <a:srgbClr val="002060"/>
                    </a:solidFill>
                  </a:rPr>
                  <a:t>improves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with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experience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. </a:t>
                </a:r>
              </a:p>
              <a:p>
                <a:pPr lvl="1"/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Relation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analysis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techniques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Experience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: </a:t>
                </a:r>
                <a:r>
                  <a:rPr lang="de-DE" dirty="0" err="1"/>
                  <a:t>our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Task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: </a:t>
                </a:r>
                <a:r>
                  <a:rPr lang="de-DE" dirty="0" err="1">
                    <a:solidFill>
                      <a:srgbClr val="002060"/>
                    </a:solidFill>
                  </a:rPr>
                  <a:t>clustering</a:t>
                </a:r>
                <a:r>
                  <a:rPr lang="de-DE" dirty="0"/>
                  <a:t>/</a:t>
                </a:r>
                <a:r>
                  <a:rPr lang="de-DE" dirty="0" err="1"/>
                  <a:t>association</a:t>
                </a:r>
                <a:r>
                  <a:rPr lang="de-DE" dirty="0"/>
                  <a:t> </a:t>
                </a:r>
                <a:r>
                  <a:rPr lang="de-DE" dirty="0" err="1"/>
                  <a:t>mining</a:t>
                </a:r>
                <a:r>
                  <a:rPr lang="de-DE" dirty="0"/>
                  <a:t>/</a:t>
                </a:r>
                <a:r>
                  <a:rPr lang="de-DE" dirty="0" err="1"/>
                  <a:t>classification</a:t>
                </a:r>
                <a:r>
                  <a:rPr lang="de-DE" dirty="0"/>
                  <a:t>/…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Performance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Measure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: </a:t>
                </a:r>
                <a:r>
                  <a:rPr lang="de-DE" dirty="0" err="1">
                    <a:solidFill>
                      <a:srgbClr val="002060"/>
                    </a:solidFill>
                  </a:rPr>
                  <a:t>depends</a:t>
                </a:r>
                <a:r>
                  <a:rPr lang="de-DE" dirty="0">
                    <a:solidFill>
                      <a:srgbClr val="002060"/>
                    </a:solidFill>
                  </a:rPr>
                  <a:t> on </a:t>
                </a:r>
                <a:r>
                  <a:rPr lang="de-DE" dirty="0" err="1">
                    <a:solidFill>
                      <a:srgbClr val="002060"/>
                    </a:solidFill>
                  </a:rPr>
                  <a:t>tasks</a:t>
                </a:r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868144" y="6020436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2060"/>
                </a:solidFill>
              </a:rPr>
              <a:t>T. M. Mitchel: </a:t>
            </a:r>
            <a:r>
              <a:rPr lang="de-DE" sz="1000" dirty="0" err="1">
                <a:solidFill>
                  <a:srgbClr val="002060"/>
                </a:solidFill>
              </a:rPr>
              <a:t>Machine</a:t>
            </a:r>
            <a:r>
              <a:rPr lang="de-DE" sz="1000" dirty="0">
                <a:solidFill>
                  <a:srgbClr val="002060"/>
                </a:solidFill>
              </a:rPr>
              <a:t> Learning, McGraw Hill, 1997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716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Description </a:t>
            </a:r>
            <a:r>
              <a:rPr lang="de-DE" dirty="0" err="1"/>
              <a:t>of</a:t>
            </a:r>
            <a:r>
              <a:rPr lang="de-DE" dirty="0"/>
              <a:t> a „</a:t>
            </a:r>
            <a:r>
              <a:rPr lang="de-DE" dirty="0" err="1"/>
              <a:t>Whale</a:t>
            </a:r>
            <a:r>
              <a:rPr lang="de-DE" dirty="0"/>
              <a:t>“ Picture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How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would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you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describe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picture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general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concepts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7" name="Inhaltsplatzhalter 4" descr="Free vector graphic: Orca, Killer &lt;strong&gt;Whale&lt;/strong&gt;, &lt;strong&gt;Whale&lt;/strong&gt;, Fish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4"/>
          <a:stretch/>
        </p:blipFill>
        <p:spPr bwMode="auto">
          <a:xfrm>
            <a:off x="2576339" y="2275897"/>
            <a:ext cx="3991322" cy="2660507"/>
          </a:xfrm>
          <a:prstGeom prst="rect">
            <a:avLst/>
          </a:prstGeom>
        </p:spPr>
      </p:pic>
      <p:sp>
        <p:nvSpPr>
          <p:cNvPr id="10" name="Rechteckige Legende 9"/>
          <p:cNvSpPr/>
          <p:nvPr/>
        </p:nvSpPr>
        <p:spPr>
          <a:xfrm>
            <a:off x="6438660" y="2348880"/>
            <a:ext cx="2088232" cy="648072"/>
          </a:xfrm>
          <a:prstGeom prst="wedgeRectCallout">
            <a:avLst>
              <a:gd name="adj1" fmla="val -82510"/>
              <a:gd name="adj2" fmla="val 1030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Blue </a:t>
            </a:r>
            <a:r>
              <a:rPr lang="de-DE" dirty="0" err="1">
                <a:solidFill>
                  <a:srgbClr val="002060"/>
                </a:solidFill>
              </a:rPr>
              <a:t>background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410379" y="2439624"/>
            <a:ext cx="2088232" cy="648072"/>
          </a:xfrm>
          <a:prstGeom prst="wedgeRectCallout">
            <a:avLst>
              <a:gd name="adj1" fmla="val 155125"/>
              <a:gd name="adj2" fmla="val 413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Has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fin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107504" y="3627492"/>
            <a:ext cx="1763688" cy="648072"/>
          </a:xfrm>
          <a:prstGeom prst="wedgeRectCallout">
            <a:avLst>
              <a:gd name="adj1" fmla="val 141506"/>
              <a:gd name="adj2" fmla="val -527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Oval </a:t>
            </a:r>
            <a:r>
              <a:rPr lang="de-DE" dirty="0" err="1">
                <a:solidFill>
                  <a:srgbClr val="002060"/>
                </a:solidFill>
              </a:rPr>
              <a:t>body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321534" y="4767315"/>
            <a:ext cx="1994232" cy="917896"/>
          </a:xfrm>
          <a:prstGeom prst="wedgeRectCallout">
            <a:avLst>
              <a:gd name="adj1" fmla="val 104527"/>
              <a:gd name="adj2" fmla="val -1418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Black top, </a:t>
            </a:r>
            <a:r>
              <a:rPr lang="de-DE" dirty="0" err="1">
                <a:solidFill>
                  <a:srgbClr val="002060"/>
                </a:solidFill>
              </a:rPr>
              <a:t>white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bottom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On-screen Show (4:3)</PresentationFormat>
  <Paragraphs>296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Office-Design</vt:lpstr>
      <vt:lpstr> Chapter 04  Data Analysis Overview </vt:lpstr>
      <vt:lpstr>Outline</vt:lpstr>
      <vt:lpstr>No Free Lunch Theorem</vt:lpstr>
      <vt:lpstr>Implication of the NFL Theorem</vt:lpstr>
      <vt:lpstr>No Silver Bullet</vt:lpstr>
      <vt:lpstr>Categories of Data Analysis Techniques</vt:lpstr>
      <vt:lpstr>Outline</vt:lpstr>
      <vt:lpstr>Machine Learning</vt:lpstr>
      <vt:lpstr>Description of a „Whale“ Picture</vt:lpstr>
      <vt:lpstr>Features of Objects</vt:lpstr>
      <vt:lpstr>Scales of Features</vt:lpstr>
      <vt:lpstr>Encoding Categorical Features</vt:lpstr>
      <vt:lpstr>Training Data</vt:lpstr>
      <vt:lpstr>The Test Data</vt:lpstr>
      <vt:lpstr>Hold-out Data</vt:lpstr>
      <vt:lpstr>k-fold Cross Validation</vt:lpstr>
      <vt:lpstr>Outline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2020-10-28T10:10:52Z</dcterms:modified>
</cp:coreProperties>
</file>