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60" r:id="rId5"/>
    <p:sldId id="259" r:id="rId6"/>
    <p:sldId id="267" r:id="rId7"/>
    <p:sldId id="272" r:id="rId8"/>
    <p:sldId id="292" r:id="rId9"/>
    <p:sldId id="301" r:id="rId10"/>
    <p:sldId id="281" r:id="rId11"/>
    <p:sldId id="279" r:id="rId12"/>
    <p:sldId id="283" r:id="rId13"/>
    <p:sldId id="284" r:id="rId14"/>
    <p:sldId id="285" r:id="rId15"/>
    <p:sldId id="287" r:id="rId16"/>
    <p:sldId id="286" r:id="rId17"/>
    <p:sldId id="288" r:id="rId18"/>
    <p:sldId id="293" r:id="rId19"/>
    <p:sldId id="303" r:id="rId20"/>
    <p:sldId id="344" r:id="rId21"/>
    <p:sldId id="313" r:id="rId22"/>
    <p:sldId id="304" r:id="rId23"/>
    <p:sldId id="305" r:id="rId24"/>
    <p:sldId id="306" r:id="rId25"/>
    <p:sldId id="310" r:id="rId26"/>
    <p:sldId id="309" r:id="rId27"/>
    <p:sldId id="312" r:id="rId28"/>
    <p:sldId id="307" r:id="rId29"/>
    <p:sldId id="315" r:id="rId30"/>
    <p:sldId id="316" r:id="rId31"/>
    <p:sldId id="314" r:id="rId32"/>
    <p:sldId id="318" r:id="rId33"/>
    <p:sldId id="320" r:id="rId34"/>
    <p:sldId id="322" r:id="rId35"/>
    <p:sldId id="326" r:id="rId36"/>
    <p:sldId id="328" r:id="rId37"/>
    <p:sldId id="327" r:id="rId38"/>
    <p:sldId id="323" r:id="rId39"/>
    <p:sldId id="329" r:id="rId40"/>
    <p:sldId id="330" r:id="rId41"/>
    <p:sldId id="324" r:id="rId42"/>
    <p:sldId id="331" r:id="rId43"/>
    <p:sldId id="332" r:id="rId44"/>
    <p:sldId id="348" r:id="rId45"/>
    <p:sldId id="325" r:id="rId46"/>
    <p:sldId id="340" r:id="rId47"/>
    <p:sldId id="339" r:id="rId48"/>
    <p:sldId id="338" r:id="rId49"/>
    <p:sldId id="341" r:id="rId50"/>
    <p:sldId id="333" r:id="rId51"/>
    <p:sldId id="349" r:id="rId52"/>
    <p:sldId id="347" r:id="rId53"/>
  </p:sldIdLst>
  <p:sldSz cx="9144000" cy="6858000" type="screen4x3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8EF"/>
    <a:srgbClr val="FFF6EB"/>
    <a:srgbClr val="FFBB6E"/>
    <a:srgbClr val="D8E1E6"/>
    <a:srgbClr val="007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2"/>
    <p:restoredTop sz="94851"/>
  </p:normalViewPr>
  <p:slideViewPr>
    <p:cSldViewPr>
      <p:cViewPr varScale="1">
        <p:scale>
          <a:sx n="157" d="100"/>
          <a:sy n="157" d="100"/>
        </p:scale>
        <p:origin x="1796" y="88"/>
      </p:cViewPr>
      <p:guideLst>
        <p:guide orient="horz" pos="216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C146D-62F7-43FA-9E74-FCA69FF93FC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1B9AD-A124-4991-9B5F-F2CBC080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3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CEDA-5074-4F67-AF85-393C0A79EFD3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52400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F181-46C1-4A86-9951-08EC291283E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16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Platzhalter für vertikalen Text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 noProof="0" dirty="0"/>
              <a:t>Click to edit Master text styles</a:t>
            </a:r>
          </a:p>
          <a:p>
            <a:pPr lvl="1">
              <a:defRPr/>
            </a:pPr>
            <a:r>
              <a:rPr lang="en-US" noProof="0" dirty="0"/>
              <a:t>Second level</a:t>
            </a:r>
          </a:p>
          <a:p>
            <a:pPr lvl="2">
              <a:defRPr/>
            </a:pPr>
            <a:r>
              <a:rPr lang="en-US" noProof="0" dirty="0"/>
              <a:t>Third level</a:t>
            </a:r>
          </a:p>
          <a:p>
            <a:pPr lvl="3">
              <a:defRPr/>
            </a:pPr>
            <a:r>
              <a:rPr lang="en-US" noProof="0" dirty="0"/>
              <a:t>Fourth level</a:t>
            </a:r>
          </a:p>
          <a:p>
            <a:pPr lvl="4">
              <a:defRPr/>
            </a:pPr>
            <a:r>
              <a:rPr lang="en-US" noProof="0" dirty="0"/>
              <a:t>Fifth level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Beschriftung"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" y="6365085"/>
            <a:ext cx="9121323" cy="492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ußzeilenplatzhalter 9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4349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rgbClr val="0097CE"/>
          </a:solidFill>
          <a:latin typeface="+mj-lt"/>
          <a:ea typeface="+mj-ea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rgbClr val="002060"/>
          </a:solidFill>
          <a:latin typeface="+mn-lt"/>
          <a:ea typeface="+mn-ea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rgbClr val="002060"/>
          </a:solidFill>
          <a:latin typeface="+mn-lt"/>
          <a:ea typeface="+mn-ea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rgbClr val="002060"/>
          </a:solidFill>
          <a:latin typeface="+mn-lt"/>
          <a:ea typeface="+mn-ea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rgbClr val="002060"/>
          </a:solidFill>
          <a:latin typeface="+mn-lt"/>
          <a:ea typeface="+mn-ea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4.tmp"/><Relationship Id="rId4" Type="http://schemas.openxmlformats.org/officeDocument/2006/relationships/image" Target="../media/image17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m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Chapter 07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Classification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Dr. Steffen Herbold</a:t>
            </a:r>
          </a:p>
          <a:p>
            <a:pPr>
              <a:defRPr/>
            </a:pPr>
            <a:r>
              <a:rPr lang="en-US" dirty="0"/>
              <a:t>herbold@cs.uni-goettingen.de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Quality </a:t>
            </a:r>
            <a:r>
              <a:rPr lang="de-DE" dirty="0" err="1"/>
              <a:t>of</a:t>
            </a:r>
            <a:r>
              <a:rPr lang="de-DE" dirty="0"/>
              <a:t>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Goal: Approximation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target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concept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de-DE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de-DE" dirty="0" err="1">
                    <a:solidFill>
                      <a:srgbClr val="002060"/>
                    </a:solidFill>
                  </a:rPr>
                  <a:t>Use</a:t>
                </a:r>
                <a:r>
                  <a:rPr lang="de-DE" dirty="0">
                    <a:solidFill>
                      <a:srgbClr val="002060"/>
                    </a:solidFill>
                  </a:rPr>
                  <a:t> Test Data</a:t>
                </a:r>
              </a:p>
              <a:p>
                <a:pPr lvl="1"/>
                <a:r>
                  <a:rPr lang="de-DE" b="0" dirty="0" err="1">
                    <a:solidFill>
                      <a:srgbClr val="002060"/>
                    </a:solidFill>
                  </a:rPr>
                  <a:t>Structure</a:t>
                </a:r>
                <a:r>
                  <a:rPr lang="de-DE" b="0" dirty="0">
                    <a:solidFill>
                      <a:srgbClr val="002060"/>
                    </a:solidFill>
                  </a:rPr>
                  <a:t> </a:t>
                </a:r>
                <a:r>
                  <a:rPr lang="de-DE" b="0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b="0" dirty="0">
                    <a:solidFill>
                      <a:srgbClr val="002060"/>
                    </a:solidFill>
                  </a:rPr>
                  <a:t> </a:t>
                </a:r>
                <a:r>
                  <a:rPr lang="de-DE" b="0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b="0" dirty="0">
                    <a:solidFill>
                      <a:srgbClr val="002060"/>
                    </a:solidFill>
                  </a:rPr>
                  <a:t> same </a:t>
                </a:r>
                <a:r>
                  <a:rPr lang="de-DE" b="0" dirty="0" err="1">
                    <a:solidFill>
                      <a:srgbClr val="002060"/>
                    </a:solidFill>
                  </a:rPr>
                  <a:t>as</a:t>
                </a:r>
                <a:r>
                  <a:rPr lang="de-DE" b="0" dirty="0">
                    <a:solidFill>
                      <a:srgbClr val="002060"/>
                    </a:solidFill>
                  </a:rPr>
                  <a:t> </a:t>
                </a:r>
                <a:r>
                  <a:rPr lang="de-DE" b="0" dirty="0" err="1">
                    <a:solidFill>
                      <a:srgbClr val="002060"/>
                    </a:solidFill>
                  </a:rPr>
                  <a:t>training</a:t>
                </a:r>
                <a:r>
                  <a:rPr lang="de-DE" b="0" dirty="0">
                    <a:solidFill>
                      <a:srgbClr val="002060"/>
                    </a:solidFill>
                  </a:rPr>
                  <a:t> </a:t>
                </a:r>
                <a:r>
                  <a:rPr lang="de-DE" b="0" dirty="0" err="1">
                    <a:solidFill>
                      <a:srgbClr val="002060"/>
                    </a:solidFill>
                  </a:rPr>
                  <a:t>data</a:t>
                </a:r>
                <a:endParaRPr lang="de-DE" b="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Apply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hypothesis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endParaRPr lang="de-DE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6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080527"/>
                  </p:ext>
                </p:extLst>
              </p:nvPr>
            </p:nvGraphicFramePr>
            <p:xfrm>
              <a:off x="287524" y="3981470"/>
              <a:ext cx="8568952" cy="1986280"/>
            </p:xfrm>
            <a:graphic>
              <a:graphicData uri="http://schemas.openxmlformats.org/drawingml/2006/table">
                <a:tbl>
                  <a:tblPr firstRow="1" lastCol="1" bandRow="1">
                    <a:tableStyleId>{B301B821-A1FF-4177-AEE7-76D212191A09}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368936205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870525736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399118064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6458699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38451721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484078421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621438008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dirty="0" smtClea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  <m:r>
                                  <a:rPr lang="de-DE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b="1" i="1" dirty="0" smtClean="0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  <m:r>
                                  <a:rPr lang="de-DE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  <m:d>
                                  <m:dPr>
                                    <m:ctrlP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</m:d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95389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hasFin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shape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colorTop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colorBottom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background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chemeClr val="bg1"/>
                              </a:solidFill>
                            </a:rPr>
                            <a:t>class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err="1">
                              <a:solidFill>
                                <a:schemeClr val="bg1"/>
                              </a:solidFill>
                            </a:rPr>
                            <a:t>prediction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1547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true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oval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black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black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blue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err="1">
                              <a:solidFill>
                                <a:srgbClr val="002060"/>
                              </a:solidFill>
                            </a:rPr>
                            <a:t>whale</a:t>
                          </a:r>
                          <a:endParaRPr lang="de-DE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err="1">
                              <a:solidFill>
                                <a:srgbClr val="002060"/>
                              </a:solidFill>
                            </a:rPr>
                            <a:t>whale</a:t>
                          </a:r>
                          <a:endParaRPr lang="de-DE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546471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false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rectangle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brown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brown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>
                              <a:solidFill>
                                <a:srgbClr val="002060"/>
                              </a:solidFill>
                            </a:rPr>
                            <a:t>green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err="1">
                              <a:solidFill>
                                <a:srgbClr val="002060"/>
                              </a:solidFill>
                            </a:rPr>
                            <a:t>bear</a:t>
                          </a:r>
                          <a:endParaRPr lang="de-DE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err="1">
                              <a:solidFill>
                                <a:srgbClr val="002060"/>
                              </a:solidFill>
                            </a:rPr>
                            <a:t>whale</a:t>
                          </a:r>
                          <a:endParaRPr lang="de-DE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74755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70670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080527"/>
                  </p:ext>
                </p:extLst>
              </p:nvPr>
            </p:nvGraphicFramePr>
            <p:xfrm>
              <a:off x="287524" y="3981470"/>
              <a:ext cx="8568952" cy="1986280"/>
            </p:xfrm>
            <a:graphic>
              <a:graphicData uri="http://schemas.openxmlformats.org/drawingml/2006/table">
                <a:tbl>
                  <a:tblPr firstRow="1" lastCol="1" bandRow="1">
                    <a:tableStyleId>{B301B821-A1FF-4177-AEE7-76D212191A09}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368936205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870525736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399118064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6458699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384517217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484078421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1621438008"/>
                        </a:ext>
                      </a:extLst>
                    </a:gridCol>
                  </a:tblGrid>
                  <a:tr h="502920">
                    <a:tc gridSpan="5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0" t="-1205" r="-40239" b="-2963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00000" t="-1205" r="-100995" b="-296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00000" t="-1205" r="-995" b="-2963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5389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hasFin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shape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colorTop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colorBottom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background</a:t>
                          </a:r>
                          <a:endParaRPr lang="de-DE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chemeClr val="bg1"/>
                              </a:solidFill>
                            </a:rPr>
                            <a:t>class</a:t>
                          </a:r>
                          <a:endParaRPr lang="de-DE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0" dirty="0" err="1" smtClean="0">
                              <a:solidFill>
                                <a:schemeClr val="bg1"/>
                              </a:solidFill>
                            </a:rPr>
                            <a:t>prediction</a:t>
                          </a:r>
                          <a:endParaRPr lang="de-DE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1547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true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oval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black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black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blue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err="1" smtClean="0">
                              <a:solidFill>
                                <a:srgbClr val="002060"/>
                              </a:solidFill>
                            </a:rPr>
                            <a:t>whale</a:t>
                          </a:r>
                          <a:endParaRPr lang="de-DE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err="1" smtClean="0">
                              <a:solidFill>
                                <a:srgbClr val="002060"/>
                              </a:solidFill>
                            </a:rPr>
                            <a:t>whale</a:t>
                          </a:r>
                          <a:endParaRPr lang="de-DE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546471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false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rectangle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brown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brown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>
                              <a:solidFill>
                                <a:srgbClr val="002060"/>
                              </a:solidFill>
                            </a:rPr>
                            <a:t>green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err="1" smtClean="0">
                              <a:solidFill>
                                <a:srgbClr val="002060"/>
                              </a:solidFill>
                            </a:rPr>
                            <a:t>bear</a:t>
                          </a:r>
                          <a:endParaRPr lang="de-DE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 err="1" smtClean="0">
                              <a:solidFill>
                                <a:srgbClr val="002060"/>
                              </a:solidFill>
                            </a:rPr>
                            <a:t>whale</a:t>
                          </a:r>
                          <a:endParaRPr lang="de-DE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747557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solidFill>
                                <a:srgbClr val="002060"/>
                              </a:solidFill>
                            </a:rPr>
                            <a:t>…</a:t>
                          </a:r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de-DE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97067037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Grafik 11" descr="75+ Free Stock Images 3D Human Character Best Collection ...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93547"/>
            <a:ext cx="1790942" cy="2387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Wolkenförmige Legende 12"/>
              <p:cNvSpPr/>
              <p:nvPr/>
            </p:nvSpPr>
            <p:spPr>
              <a:xfrm>
                <a:off x="5076056" y="188640"/>
                <a:ext cx="3744417" cy="1502049"/>
              </a:xfrm>
              <a:prstGeom prst="cloudCallout">
                <a:avLst>
                  <a:gd name="adj1" fmla="val -2325"/>
                  <a:gd name="adj2" fmla="val 91445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2060"/>
                    </a:solidFill>
                  </a:rPr>
                  <a:t>How do </a:t>
                </a:r>
                <a:r>
                  <a:rPr lang="de-DE" dirty="0" err="1">
                    <a:solidFill>
                      <a:srgbClr val="002060"/>
                    </a:solidFill>
                  </a:rPr>
                  <a:t>you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evaluate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Wolkenförmige Legend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8640"/>
                <a:ext cx="3744417" cy="1502049"/>
              </a:xfrm>
              <a:prstGeom prst="cloudCallout">
                <a:avLst>
                  <a:gd name="adj1" fmla="val -2325"/>
                  <a:gd name="adj2" fmla="val 91445"/>
                </a:avLst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94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Confusion</a:t>
            </a:r>
            <a:r>
              <a:rPr lang="de-DE" dirty="0"/>
              <a:t> Matrix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Table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actual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values</a:t>
            </a:r>
            <a:r>
              <a:rPr lang="de-DE" dirty="0">
                <a:solidFill>
                  <a:srgbClr val="002060"/>
                </a:solidFill>
              </a:rPr>
              <a:t> versus </a:t>
            </a:r>
            <a:r>
              <a:rPr lang="de-DE" dirty="0" err="1">
                <a:solidFill>
                  <a:srgbClr val="002060"/>
                </a:solidFill>
              </a:rPr>
              <a:t>prediction</a:t>
            </a:r>
            <a:endParaRPr lang="de-DE" i="1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80388"/>
              </p:ext>
            </p:extLst>
          </p:nvPr>
        </p:nvGraphicFramePr>
        <p:xfrm>
          <a:off x="1581636" y="3193742"/>
          <a:ext cx="6096000" cy="14833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7961583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154725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483171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01341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whale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bear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other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22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FFFF"/>
                          </a:solidFill>
                        </a:rPr>
                        <a:t>whale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02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FFFF"/>
                          </a:solidFill>
                        </a:rPr>
                        <a:t>bear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9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FFFF"/>
                          </a:solidFill>
                        </a:rPr>
                        <a:t>other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080951"/>
                  </a:ext>
                </a:extLst>
              </a:tr>
            </a:tbl>
          </a:graphicData>
        </a:graphic>
      </p:graphicFrame>
      <p:sp>
        <p:nvSpPr>
          <p:cNvPr id="6" name="Geschweifte Klammer links 5"/>
          <p:cNvSpPr/>
          <p:nvPr/>
        </p:nvSpPr>
        <p:spPr>
          <a:xfrm>
            <a:off x="1331641" y="3524974"/>
            <a:ext cx="184562" cy="122413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7" name="Geschweifte Klammer links 6"/>
          <p:cNvSpPr/>
          <p:nvPr/>
        </p:nvSpPr>
        <p:spPr>
          <a:xfrm rot="5400000">
            <a:off x="5274099" y="738810"/>
            <a:ext cx="216024" cy="459105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74225" y="249289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Actual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class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96585" y="395237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Predicted</a:t>
            </a:r>
            <a:r>
              <a:rPr lang="de-DE" dirty="0">
                <a:solidFill>
                  <a:srgbClr val="002060"/>
                </a:solidFill>
              </a:rPr>
              <a:t> Class</a:t>
            </a:r>
          </a:p>
        </p:txBody>
      </p:sp>
      <p:sp>
        <p:nvSpPr>
          <p:cNvPr id="10" name="Rechteckige Legende 9"/>
          <p:cNvSpPr/>
          <p:nvPr/>
        </p:nvSpPr>
        <p:spPr>
          <a:xfrm>
            <a:off x="3563888" y="4812038"/>
            <a:ext cx="2808312" cy="610564"/>
          </a:xfrm>
          <a:prstGeom prst="wedgeRectCallout">
            <a:avLst>
              <a:gd name="adj1" fmla="val -53909"/>
              <a:gd name="adj2" fmla="val -1592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Two whales were incorrectly predicted as bears</a:t>
            </a:r>
          </a:p>
        </p:txBody>
      </p:sp>
    </p:spTree>
    <p:extLst>
      <p:ext uri="{BB962C8B-B14F-4D97-AF65-F5344CB8AC3E}">
        <p14:creationId xmlns:p14="http://schemas.microsoft.com/office/powerpoint/2010/main" val="376647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Binary </a:t>
            </a:r>
            <a:r>
              <a:rPr lang="de-DE" dirty="0" err="1"/>
              <a:t>Classification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Many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problems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binary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>
                <a:solidFill>
                  <a:srgbClr val="002060"/>
                </a:solidFill>
              </a:rPr>
              <a:t>Will I </a:t>
            </a:r>
            <a:r>
              <a:rPr lang="de-DE" dirty="0" err="1">
                <a:solidFill>
                  <a:srgbClr val="002060"/>
                </a:solidFill>
              </a:rPr>
              <a:t>get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money</a:t>
            </a:r>
            <a:r>
              <a:rPr lang="de-DE" dirty="0">
                <a:solidFill>
                  <a:srgbClr val="002060"/>
                </a:solidFill>
              </a:rPr>
              <a:t> back?</a:t>
            </a:r>
          </a:p>
          <a:p>
            <a:pPr lvl="1"/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credit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card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fraud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de-DE" dirty="0">
                <a:solidFill>
                  <a:srgbClr val="002060"/>
                </a:solidFill>
              </a:rPr>
              <a:t>Will </a:t>
            </a:r>
            <a:r>
              <a:rPr lang="de-DE" dirty="0" err="1">
                <a:solidFill>
                  <a:srgbClr val="002060"/>
                </a:solidFill>
              </a:rPr>
              <a:t>my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paper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accepted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de-DE" dirty="0">
                <a:solidFill>
                  <a:srgbClr val="002060"/>
                </a:solidFill>
              </a:rPr>
              <a:t>…</a:t>
            </a:r>
          </a:p>
          <a:p>
            <a:pPr lvl="1"/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Can all </a:t>
            </a:r>
            <a:r>
              <a:rPr lang="de-DE" dirty="0" err="1">
                <a:solidFill>
                  <a:srgbClr val="002060"/>
                </a:solidFill>
              </a:rPr>
              <a:t>be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formulated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either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being</a:t>
            </a:r>
            <a:r>
              <a:rPr lang="de-DE" dirty="0">
                <a:solidFill>
                  <a:srgbClr val="002060"/>
                </a:solidFill>
              </a:rPr>
              <a:t> in a </a:t>
            </a:r>
            <a:r>
              <a:rPr lang="de-DE" dirty="0" err="1">
                <a:solidFill>
                  <a:srgbClr val="002060"/>
                </a:solidFill>
              </a:rPr>
              <a:t>class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or</a:t>
            </a:r>
            <a:r>
              <a:rPr lang="de-DE" dirty="0">
                <a:solidFill>
                  <a:srgbClr val="002060"/>
                </a:solidFill>
              </a:rPr>
              <a:t> not</a:t>
            </a: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Labels </a:t>
            </a:r>
            <a:r>
              <a:rPr lang="de-DE" i="1" dirty="0" err="1">
                <a:solidFill>
                  <a:srgbClr val="002060"/>
                </a:solidFill>
                <a:sym typeface="Wingdings" panose="05000000000000000000" pitchFamily="2" charset="2"/>
              </a:rPr>
              <a:t>true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060"/>
                </a:solidFill>
                <a:sym typeface="Wingdings" panose="05000000000000000000" pitchFamily="2" charset="2"/>
              </a:rPr>
              <a:t>and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rgbClr val="002060"/>
                </a:solidFill>
                <a:sym typeface="Wingdings" panose="05000000000000000000" pitchFamily="2" charset="2"/>
              </a:rPr>
              <a:t>false</a:t>
            </a:r>
            <a:endParaRPr lang="de-DE" i="1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8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Binary </a:t>
            </a:r>
            <a:r>
              <a:rPr lang="de-DE" dirty="0" err="1"/>
              <a:t>Confusion</a:t>
            </a:r>
            <a:r>
              <a:rPr lang="de-DE" dirty="0"/>
              <a:t> Matrix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False</a:t>
            </a:r>
            <a:r>
              <a:rPr lang="de-DE" dirty="0">
                <a:solidFill>
                  <a:srgbClr val="002060"/>
                </a:solidFill>
              </a:rPr>
              <a:t> positives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also </a:t>
            </a:r>
            <a:r>
              <a:rPr lang="de-DE" dirty="0" err="1">
                <a:solidFill>
                  <a:srgbClr val="002060"/>
                </a:solidFill>
              </a:rPr>
              <a:t>called</a:t>
            </a:r>
            <a:r>
              <a:rPr lang="de-DE" dirty="0">
                <a:solidFill>
                  <a:srgbClr val="002060"/>
                </a:solidFill>
              </a:rPr>
              <a:t> Type I </a:t>
            </a:r>
            <a:r>
              <a:rPr lang="de-DE" dirty="0" err="1">
                <a:solidFill>
                  <a:srgbClr val="002060"/>
                </a:solidFill>
              </a:rPr>
              <a:t>error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False</a:t>
            </a:r>
            <a:r>
              <a:rPr lang="de-DE" dirty="0">
                <a:solidFill>
                  <a:srgbClr val="002060"/>
                </a:solidFill>
              </a:rPr>
              <a:t> negatives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also </a:t>
            </a:r>
            <a:r>
              <a:rPr lang="de-DE" dirty="0" err="1">
                <a:solidFill>
                  <a:srgbClr val="002060"/>
                </a:solidFill>
              </a:rPr>
              <a:t>called</a:t>
            </a:r>
            <a:r>
              <a:rPr lang="de-DE" dirty="0">
                <a:solidFill>
                  <a:srgbClr val="002060"/>
                </a:solidFill>
              </a:rPr>
              <a:t> Type II </a:t>
            </a:r>
            <a:r>
              <a:rPr lang="de-DE" dirty="0" err="1">
                <a:solidFill>
                  <a:srgbClr val="002060"/>
                </a:solidFill>
              </a:rPr>
              <a:t>error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25801"/>
              </p:ext>
            </p:extLst>
          </p:nvPr>
        </p:nvGraphicFramePr>
        <p:xfrm>
          <a:off x="2101111" y="2329646"/>
          <a:ext cx="4572001" cy="11125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14705">
                  <a:extLst>
                    <a:ext uri="{9D8B030D-6E8A-4147-A177-3AD203B41FA5}">
                      <a16:colId xmlns:a16="http://schemas.microsoft.com/office/drawing/2014/main" val="3379615831"/>
                    </a:ext>
                  </a:extLst>
                </a:gridCol>
                <a:gridCol w="1878648">
                  <a:extLst>
                    <a:ext uri="{9D8B030D-6E8A-4147-A177-3AD203B41FA5}">
                      <a16:colId xmlns:a16="http://schemas.microsoft.com/office/drawing/2014/main" val="2315472539"/>
                    </a:ext>
                  </a:extLst>
                </a:gridCol>
                <a:gridCol w="1878648">
                  <a:extLst>
                    <a:ext uri="{9D8B030D-6E8A-4147-A177-3AD203B41FA5}">
                      <a16:colId xmlns:a16="http://schemas.microsoft.com/office/drawing/2014/main" val="648317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true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false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22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FFFF"/>
                          </a:solidFill>
                        </a:rPr>
                        <a:t>true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True Positives (TP)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False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 Positives (FP)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02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FFFF"/>
                          </a:solidFill>
                        </a:rPr>
                        <a:t>false</a:t>
                      </a:r>
                      <a:endParaRPr lang="de-DE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002060"/>
                          </a:solidFill>
                        </a:rPr>
                        <a:t>False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 Negatives (FN)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True Negatives (TN)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90821"/>
                  </a:ext>
                </a:extLst>
              </a:tr>
            </a:tbl>
          </a:graphicData>
        </a:graphic>
      </p:graphicFrame>
      <p:sp>
        <p:nvSpPr>
          <p:cNvPr id="6" name="Geschweifte Klammer links 5"/>
          <p:cNvSpPr/>
          <p:nvPr/>
        </p:nvSpPr>
        <p:spPr>
          <a:xfrm>
            <a:off x="1851116" y="2708920"/>
            <a:ext cx="184562" cy="73324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7" name="Geschweifte Klammer links 6"/>
          <p:cNvSpPr/>
          <p:nvPr/>
        </p:nvSpPr>
        <p:spPr>
          <a:xfrm rot="5400000">
            <a:off x="5031574" y="636714"/>
            <a:ext cx="216024" cy="306705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431700" y="161952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Actual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class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616061" y="288581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Predicted</a:t>
            </a:r>
            <a:r>
              <a:rPr lang="de-DE" dirty="0">
                <a:solidFill>
                  <a:srgbClr val="002060"/>
                </a:solidFill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99535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Binary Performance </a:t>
            </a:r>
            <a:r>
              <a:rPr lang="de-DE" dirty="0" err="1"/>
              <a:t>Metrics</a:t>
            </a:r>
            <a:r>
              <a:rPr lang="de-DE" dirty="0"/>
              <a:t>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Rates per </a:t>
                </a:r>
                <a:r>
                  <a:rPr lang="de-DE" dirty="0" err="1">
                    <a:solidFill>
                      <a:srgbClr val="002060"/>
                    </a:solidFill>
                  </a:rPr>
                  <a:t>actual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b="0" dirty="0">
                    <a:solidFill>
                      <a:srgbClr val="002060"/>
                    </a:solidFill>
                  </a:rPr>
                  <a:t>True p</a:t>
                </a:r>
                <a:r>
                  <a:rPr lang="de-DE" dirty="0">
                    <a:solidFill>
                      <a:srgbClr val="002060"/>
                    </a:solidFill>
                  </a:rPr>
                  <a:t>ositive rate, </a:t>
                </a:r>
                <a:r>
                  <a:rPr lang="de-DE" dirty="0" err="1">
                    <a:solidFill>
                      <a:srgbClr val="002060"/>
                    </a:solidFill>
                  </a:rPr>
                  <a:t>recall</a:t>
                </a:r>
                <a:r>
                  <a:rPr lang="de-DE" dirty="0">
                    <a:solidFill>
                      <a:srgbClr val="002060"/>
                    </a:solidFill>
                  </a:rPr>
                  <a:t>, </a:t>
                </a:r>
                <a:r>
                  <a:rPr lang="de-DE" dirty="0" err="1">
                    <a:solidFill>
                      <a:srgbClr val="002060"/>
                    </a:solidFill>
                  </a:rPr>
                  <a:t>sensitivity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:r>
                  <a:rPr lang="de-DE" dirty="0" err="1">
                    <a:solidFill>
                      <a:srgbClr val="002060"/>
                    </a:solidFill>
                  </a:rPr>
                  <a:t>Percentage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actually</a:t>
                </a:r>
                <a:r>
                  <a:rPr lang="de-DE" dirty="0">
                    <a:solidFill>
                      <a:srgbClr val="002060"/>
                    </a:solidFill>
                  </a:rPr>
                  <a:t> „True“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correctly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de-DE" b="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True negative rate, </a:t>
                </a:r>
                <a:r>
                  <a:rPr lang="de-DE" dirty="0" err="1">
                    <a:solidFill>
                      <a:srgbClr val="002060"/>
                    </a:solidFill>
                  </a:rPr>
                  <a:t>specificity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:r>
                  <a:rPr lang="de-DE" dirty="0" err="1">
                    <a:solidFill>
                      <a:srgbClr val="002060"/>
                    </a:solidFill>
                  </a:rPr>
                  <a:t>Percentage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actually</a:t>
                </a:r>
                <a:r>
                  <a:rPr lang="de-DE" dirty="0">
                    <a:solidFill>
                      <a:srgbClr val="002060"/>
                    </a:solidFill>
                  </a:rPr>
                  <a:t> „</a:t>
                </a:r>
                <a:r>
                  <a:rPr lang="de-DE" dirty="0" err="1">
                    <a:solidFill>
                      <a:srgbClr val="002060"/>
                    </a:solidFill>
                  </a:rPr>
                  <a:t>False</a:t>
                </a:r>
                <a:r>
                  <a:rPr lang="de-DE" dirty="0">
                    <a:solidFill>
                      <a:srgbClr val="002060"/>
                    </a:solidFill>
                  </a:rPr>
                  <a:t>“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correctly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𝑇𝑁𝑅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False</a:t>
                </a:r>
                <a:r>
                  <a:rPr lang="de-DE" dirty="0">
                    <a:solidFill>
                      <a:srgbClr val="002060"/>
                    </a:solidFill>
                  </a:rPr>
                  <a:t> negative rate</a:t>
                </a:r>
              </a:p>
              <a:p>
                <a:pPr lvl="2"/>
                <a:r>
                  <a:rPr lang="de-DE" dirty="0" err="1">
                    <a:solidFill>
                      <a:srgbClr val="002060"/>
                    </a:solidFill>
                  </a:rPr>
                  <a:t>Percentage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actually</a:t>
                </a:r>
                <a:r>
                  <a:rPr lang="de-DE" dirty="0">
                    <a:solidFill>
                      <a:srgbClr val="002060"/>
                    </a:solidFill>
                  </a:rPr>
                  <a:t> „True“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wrongly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𝐹𝑁𝑅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False</a:t>
                </a:r>
                <a:r>
                  <a:rPr lang="de-DE" dirty="0">
                    <a:solidFill>
                      <a:srgbClr val="002060"/>
                    </a:solidFill>
                  </a:rPr>
                  <a:t> positive rate</a:t>
                </a:r>
              </a:p>
              <a:p>
                <a:pPr lvl="2"/>
                <a:r>
                  <a:rPr lang="de-DE" dirty="0" err="1">
                    <a:solidFill>
                      <a:srgbClr val="002060"/>
                    </a:solidFill>
                  </a:rPr>
                  <a:t>Percentage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actually</a:t>
                </a:r>
                <a:r>
                  <a:rPr lang="de-DE" dirty="0">
                    <a:solidFill>
                      <a:srgbClr val="002060"/>
                    </a:solidFill>
                  </a:rPr>
                  <a:t> „</a:t>
                </a:r>
                <a:r>
                  <a:rPr lang="de-DE" dirty="0" err="1">
                    <a:solidFill>
                      <a:srgbClr val="002060"/>
                    </a:solidFill>
                  </a:rPr>
                  <a:t>False</a:t>
                </a:r>
                <a:r>
                  <a:rPr lang="de-DE" dirty="0">
                    <a:solidFill>
                      <a:srgbClr val="002060"/>
                    </a:solidFill>
                  </a:rPr>
                  <a:t>“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wrongly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412776"/>
            <a:ext cx="2227758" cy="1030716"/>
          </a:xfrm>
          <a:prstGeom prst="rect">
            <a:avLst/>
          </a:prstGeom>
        </p:spPr>
      </p:pic>
      <p:sp>
        <p:nvSpPr>
          <p:cNvPr id="10" name="Pfeil nach unten 9"/>
          <p:cNvSpPr/>
          <p:nvPr/>
        </p:nvSpPr>
        <p:spPr>
          <a:xfrm>
            <a:off x="8515350" y="1556792"/>
            <a:ext cx="305122" cy="88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70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Binary Performance </a:t>
            </a:r>
            <a:r>
              <a:rPr lang="de-DE" dirty="0" err="1"/>
              <a:t>Metrics</a:t>
            </a:r>
            <a:r>
              <a:rPr lang="de-DE" dirty="0"/>
              <a:t>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Rates per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Positive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predictive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value</a:t>
                </a:r>
                <a:r>
                  <a:rPr lang="de-DE" dirty="0">
                    <a:solidFill>
                      <a:srgbClr val="002060"/>
                    </a:solidFill>
                  </a:rPr>
                  <a:t>,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precision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:r>
                  <a:rPr lang="de-DE" dirty="0" err="1">
                    <a:solidFill>
                      <a:srgbClr val="002060"/>
                    </a:solidFill>
                  </a:rPr>
                  <a:t>Percentage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„True“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correctly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𝑃𝑃𝑉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Negative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predictive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value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:r>
                  <a:rPr lang="de-DE" dirty="0" err="1">
                    <a:solidFill>
                      <a:srgbClr val="002060"/>
                    </a:solidFill>
                  </a:rPr>
                  <a:t>Percentage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„</a:t>
                </a:r>
                <a:r>
                  <a:rPr lang="de-DE" dirty="0" err="1">
                    <a:solidFill>
                      <a:srgbClr val="002060"/>
                    </a:solidFill>
                  </a:rPr>
                  <a:t>False</a:t>
                </a:r>
                <a:r>
                  <a:rPr lang="de-DE" dirty="0">
                    <a:solidFill>
                      <a:srgbClr val="002060"/>
                    </a:solidFill>
                  </a:rPr>
                  <a:t>“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correctly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False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discovery</a:t>
                </a:r>
                <a:r>
                  <a:rPr lang="de-DE" dirty="0">
                    <a:solidFill>
                      <a:srgbClr val="002060"/>
                    </a:solidFill>
                  </a:rPr>
                  <a:t> rate</a:t>
                </a:r>
              </a:p>
              <a:p>
                <a:pPr lvl="2"/>
                <a:r>
                  <a:rPr lang="de-DE" dirty="0" err="1">
                    <a:solidFill>
                      <a:srgbClr val="002060"/>
                    </a:solidFill>
                  </a:rPr>
                  <a:t>Percentage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„True“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wrongly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𝐹𝐷𝑅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False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omission</a:t>
                </a:r>
                <a:r>
                  <a:rPr lang="de-DE" dirty="0">
                    <a:solidFill>
                      <a:srgbClr val="002060"/>
                    </a:solidFill>
                  </a:rPr>
                  <a:t> rate</a:t>
                </a:r>
              </a:p>
              <a:p>
                <a:pPr lvl="2"/>
                <a:r>
                  <a:rPr lang="de-DE" dirty="0" err="1">
                    <a:solidFill>
                      <a:srgbClr val="002060"/>
                    </a:solidFill>
                  </a:rPr>
                  <a:t>Percentage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„</a:t>
                </a:r>
                <a:r>
                  <a:rPr lang="de-DE" dirty="0" err="1">
                    <a:solidFill>
                      <a:srgbClr val="002060"/>
                    </a:solidFill>
                  </a:rPr>
                  <a:t>False</a:t>
                </a:r>
                <a:r>
                  <a:rPr lang="de-DE" dirty="0">
                    <a:solidFill>
                      <a:srgbClr val="002060"/>
                    </a:solidFill>
                  </a:rPr>
                  <a:t>“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wrongly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𝐹𝑂𝑅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412776"/>
            <a:ext cx="2227758" cy="1030716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>
          <a:xfrm rot="16200000">
            <a:off x="7369522" y="1667179"/>
            <a:ext cx="305122" cy="1867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4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Binary Performance </a:t>
            </a:r>
            <a:r>
              <a:rPr lang="de-DE" dirty="0" err="1"/>
              <a:t>Metrics</a:t>
            </a:r>
            <a:r>
              <a:rPr lang="de-DE" dirty="0"/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Metrics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take</a:t>
                </a:r>
                <a:r>
                  <a:rPr lang="de-DE" dirty="0">
                    <a:solidFill>
                      <a:srgbClr val="002060"/>
                    </a:solidFill>
                  </a:rPr>
                  <a:t> „</a:t>
                </a:r>
                <a:r>
                  <a:rPr lang="de-DE" dirty="0" err="1">
                    <a:solidFill>
                      <a:srgbClr val="002060"/>
                    </a:solidFill>
                  </a:rPr>
                  <a:t>everything</a:t>
                </a:r>
                <a:r>
                  <a:rPr lang="de-DE" dirty="0">
                    <a:solidFill>
                      <a:srgbClr val="002060"/>
                    </a:solidFill>
                  </a:rPr>
                  <a:t>“ </a:t>
                </a:r>
                <a:r>
                  <a:rPr lang="de-DE" dirty="0" err="1">
                    <a:solidFill>
                      <a:srgbClr val="002060"/>
                    </a:solidFill>
                  </a:rPr>
                  <a:t>into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account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Accuracy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:r>
                  <a:rPr lang="de-DE" dirty="0" err="1">
                    <a:solidFill>
                      <a:srgbClr val="002060"/>
                    </a:solidFill>
                  </a:rPr>
                  <a:t>Percentage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data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correctly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𝑎𝑐𝑐𝑢𝑟𝑎𝑐𝑦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de-DE" b="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F1 </a:t>
                </a:r>
                <a:r>
                  <a:rPr lang="de-DE" dirty="0" err="1">
                    <a:solidFill>
                      <a:srgbClr val="002060"/>
                    </a:solidFill>
                  </a:rPr>
                  <a:t>measure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:r>
                  <a:rPr lang="de-DE" dirty="0" err="1">
                    <a:solidFill>
                      <a:srgbClr val="002060"/>
                    </a:solidFill>
                  </a:rPr>
                  <a:t>Harmonic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mean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precision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and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recall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𝑝𝑟𝑒𝑐𝑖𝑠𝑖𝑜𝑛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𝑟𝑒𝑐𝑎𝑙𝑙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𝑝𝑟𝑒𝑐𝑖𝑠𝑖𝑜𝑛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𝑟𝑒𝑐𝑎𝑙𝑙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Matthews </a:t>
                </a:r>
                <a:r>
                  <a:rPr lang="de-DE" dirty="0" err="1">
                    <a:solidFill>
                      <a:srgbClr val="002060"/>
                    </a:solidFill>
                  </a:rPr>
                  <a:t>correlation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coefficient</a:t>
                </a:r>
                <a:r>
                  <a:rPr lang="de-DE" dirty="0">
                    <a:solidFill>
                      <a:srgbClr val="002060"/>
                    </a:solidFill>
                  </a:rPr>
                  <a:t> (MCC)</a:t>
                </a:r>
              </a:p>
              <a:p>
                <a:pPr lvl="2"/>
                <a:r>
                  <a:rPr lang="de-DE" dirty="0">
                    <a:solidFill>
                      <a:srgbClr val="002060"/>
                    </a:solidFill>
                  </a:rPr>
                  <a:t>Chi-</a:t>
                </a:r>
                <a:r>
                  <a:rPr lang="de-DE" dirty="0" err="1">
                    <a:solidFill>
                      <a:srgbClr val="002060"/>
                    </a:solidFill>
                  </a:rPr>
                  <a:t>squared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correlation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between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prediction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and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actual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values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𝑀𝐶𝐶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√(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412776"/>
            <a:ext cx="2227758" cy="1030716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>
          <a:xfrm>
            <a:off x="8515350" y="1556792"/>
            <a:ext cx="305122" cy="88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 rot="16200000">
            <a:off x="7369522" y="1667179"/>
            <a:ext cx="305122" cy="1867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37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Receiver Operator </a:t>
            </a:r>
            <a:r>
              <a:rPr lang="de-DE" dirty="0" err="1"/>
              <a:t>Characteristics</a:t>
            </a:r>
            <a:r>
              <a:rPr lang="de-DE" dirty="0"/>
              <a:t> (ROC)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Plot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true</a:t>
            </a:r>
            <a:r>
              <a:rPr lang="de-DE" dirty="0">
                <a:solidFill>
                  <a:srgbClr val="002060"/>
                </a:solidFill>
              </a:rPr>
              <a:t> positive rate (TPR) versus </a:t>
            </a:r>
            <a:r>
              <a:rPr lang="de-DE" dirty="0" err="1">
                <a:solidFill>
                  <a:srgbClr val="002060"/>
                </a:solidFill>
              </a:rPr>
              <a:t>false</a:t>
            </a:r>
            <a:r>
              <a:rPr lang="de-DE" dirty="0">
                <a:solidFill>
                  <a:srgbClr val="002060"/>
                </a:solidFill>
              </a:rPr>
              <a:t> positive rate (FPR)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Different TPR/FPR </a:t>
            </a:r>
            <a:r>
              <a:rPr lang="de-DE" dirty="0" err="1">
                <a:solidFill>
                  <a:srgbClr val="002060"/>
                </a:solidFill>
              </a:rPr>
              <a:t>values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possible</a:t>
            </a:r>
            <a:r>
              <a:rPr lang="de-DE" dirty="0">
                <a:solidFill>
                  <a:srgbClr val="002060"/>
                </a:solidFill>
              </a:rPr>
              <a:t> due </a:t>
            </a:r>
            <a:r>
              <a:rPr lang="de-DE" dirty="0" err="1">
                <a:solidFill>
                  <a:srgbClr val="002060"/>
                </a:solidFill>
              </a:rPr>
              <a:t>to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thresholds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scores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23" y="3238479"/>
            <a:ext cx="3781953" cy="263879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7807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Area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 (AUC)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Large Area = </a:t>
            </a:r>
            <a:r>
              <a:rPr lang="de-DE" dirty="0" err="1">
                <a:solidFill>
                  <a:srgbClr val="002060"/>
                </a:solidFill>
              </a:rPr>
              <a:t>Good</a:t>
            </a:r>
            <a:r>
              <a:rPr lang="de-DE" dirty="0">
                <a:solidFill>
                  <a:srgbClr val="002060"/>
                </a:solidFill>
              </a:rPr>
              <a:t> Performance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Accounts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tradeoffs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between</a:t>
            </a:r>
            <a:r>
              <a:rPr lang="de-DE" dirty="0">
                <a:solidFill>
                  <a:srgbClr val="002060"/>
                </a:solidFill>
              </a:rPr>
              <a:t> TPR </a:t>
            </a:r>
            <a:r>
              <a:rPr lang="de-DE" dirty="0" err="1">
                <a:solidFill>
                  <a:srgbClr val="002060"/>
                </a:solidFill>
              </a:rPr>
              <a:t>and</a:t>
            </a:r>
            <a:r>
              <a:rPr lang="de-DE" dirty="0">
                <a:solidFill>
                  <a:srgbClr val="002060"/>
                </a:solidFill>
              </a:rPr>
              <a:t> FPR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Inhaltsplatzhalter 7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9602" y="3228952"/>
            <a:ext cx="3724795" cy="264832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1115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Micro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Macro</a:t>
            </a:r>
            <a:r>
              <a:rPr lang="de-DE" dirty="0"/>
              <a:t> </a:t>
            </a:r>
            <a:r>
              <a:rPr lang="de-DE" dirty="0" err="1"/>
              <a:t>Averaging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Metrics not </a:t>
                </a:r>
                <a:r>
                  <a:rPr lang="de-DE" dirty="0" err="1">
                    <a:solidFill>
                      <a:srgbClr val="002060"/>
                    </a:solidFill>
                  </a:rPr>
                  <a:t>directly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applicable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for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more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two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classes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Accuracy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exception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Micro </a:t>
                </a:r>
                <a:r>
                  <a:rPr lang="de-DE" dirty="0" err="1">
                    <a:solidFill>
                      <a:srgbClr val="002060"/>
                    </a:solidFill>
                  </a:rPr>
                  <a:t>Averaging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Expand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formulas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use</a:t>
                </a:r>
                <a:r>
                  <a:rPr lang="de-DE" dirty="0">
                    <a:solidFill>
                      <a:srgbClr val="002060"/>
                    </a:solidFill>
                  </a:rPr>
                  <a:t> individual positive, negative </a:t>
                </a:r>
                <a:r>
                  <a:rPr lang="de-DE" dirty="0" err="1">
                    <a:solidFill>
                      <a:srgbClr val="002060"/>
                    </a:solidFill>
                  </a:rPr>
                  <a:t>examples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for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each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Macro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Averaging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Assume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one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true</a:t>
                </a:r>
                <a:r>
                  <a:rPr lang="de-DE" dirty="0">
                    <a:solidFill>
                      <a:srgbClr val="002060"/>
                    </a:solidFill>
                  </a:rPr>
                  <a:t>, </a:t>
                </a:r>
                <a:r>
                  <a:rPr lang="de-DE" dirty="0" err="1">
                    <a:solidFill>
                      <a:srgbClr val="002060"/>
                    </a:solidFill>
                  </a:rPr>
                  <a:t>combine</a:t>
                </a:r>
                <a:r>
                  <a:rPr lang="de-DE" dirty="0">
                    <a:solidFill>
                      <a:srgbClr val="002060"/>
                    </a:solidFill>
                  </a:rPr>
                  <a:t> all </a:t>
                </a:r>
                <a:r>
                  <a:rPr lang="de-DE" dirty="0" err="1">
                    <a:solidFill>
                      <a:srgbClr val="002060"/>
                    </a:solidFill>
                  </a:rPr>
                  <a:t>other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false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Compute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metrics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for</a:t>
                </a:r>
                <a:r>
                  <a:rPr lang="de-DE" dirty="0">
                    <a:solidFill>
                      <a:srgbClr val="002060"/>
                    </a:solidFill>
                  </a:rPr>
                  <a:t> all such </a:t>
                </a:r>
                <a:r>
                  <a:rPr lang="de-DE" dirty="0" err="1">
                    <a:solidFill>
                      <a:srgbClr val="002060"/>
                    </a:solidFill>
                  </a:rPr>
                  <a:t>combinations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Take </a:t>
                </a:r>
                <a:r>
                  <a:rPr lang="de-DE" dirty="0" err="1">
                    <a:solidFill>
                      <a:srgbClr val="002060"/>
                    </a:solidFill>
                  </a:rPr>
                  <a:t>average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Example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for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true</a:t>
                </a:r>
                <a:r>
                  <a:rPr lang="de-DE" dirty="0">
                    <a:solidFill>
                      <a:srgbClr val="002060"/>
                    </a:solidFill>
                  </a:rPr>
                  <a:t> positive rate: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𝑇𝑃</m:t>
                    </m:r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𝑚𝑖𝑐𝑟𝑜</m:t>
                        </m:r>
                      </m:sub>
                    </m:sSub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nary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𝐹𝑁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de-DE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𝑇𝑃</m:t>
                    </m:r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𝑎𝑐𝑟𝑜</m:t>
                        </m:r>
                      </m:sub>
                    </m:sSub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de-DE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 r="-46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61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Overview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Classification</a:t>
            </a:r>
            <a:r>
              <a:rPr lang="de-DE" dirty="0">
                <a:solidFill>
                  <a:srgbClr val="002060"/>
                </a:solidFill>
              </a:rPr>
              <a:t> Models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Models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5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Overview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b="1" dirty="0" err="1">
                <a:solidFill>
                  <a:srgbClr val="002060"/>
                </a:solidFill>
              </a:rPr>
              <a:t>Classification</a:t>
            </a:r>
            <a:r>
              <a:rPr lang="de-DE" b="1" dirty="0">
                <a:solidFill>
                  <a:srgbClr val="002060"/>
                </a:solidFill>
              </a:rPr>
              <a:t> Models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Comparison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Classification</a:t>
            </a:r>
            <a:r>
              <a:rPr lang="de-DE" dirty="0">
                <a:solidFill>
                  <a:srgbClr val="002060"/>
                </a:solidFill>
              </a:rPr>
              <a:t> Models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969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Classifiers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The </a:t>
                </a:r>
                <a:r>
                  <a:rPr lang="de-DE" dirty="0" err="1">
                    <a:solidFill>
                      <a:srgbClr val="002060"/>
                    </a:solidFill>
                  </a:rPr>
                  <a:t>following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classifiers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are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introduced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-</a:t>
                </a:r>
                <a:r>
                  <a:rPr lang="de-DE" dirty="0" err="1">
                    <a:solidFill>
                      <a:srgbClr val="002060"/>
                    </a:solidFill>
                  </a:rPr>
                  <a:t>nearest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Neighbor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Decision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Trees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Random </a:t>
                </a:r>
                <a:r>
                  <a:rPr lang="de-DE" dirty="0" err="1">
                    <a:solidFill>
                      <a:srgbClr val="002060"/>
                    </a:solidFill>
                  </a:rPr>
                  <a:t>Forests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Logistic</a:t>
                </a:r>
                <a:r>
                  <a:rPr lang="de-DE" dirty="0">
                    <a:solidFill>
                      <a:srgbClr val="002060"/>
                    </a:solidFill>
                  </a:rPr>
                  <a:t> Regression</a:t>
                </a: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Naive </a:t>
                </a:r>
                <a:r>
                  <a:rPr lang="de-DE" dirty="0" err="1">
                    <a:solidFill>
                      <a:srgbClr val="002060"/>
                    </a:solidFill>
                  </a:rPr>
                  <a:t>Bayes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Support </a:t>
                </a:r>
                <a:r>
                  <a:rPr lang="de-DE" dirty="0" err="1">
                    <a:solidFill>
                      <a:srgbClr val="002060"/>
                    </a:solidFill>
                  </a:rPr>
                  <a:t>Vector</a:t>
                </a:r>
                <a:r>
                  <a:rPr lang="de-DE" dirty="0">
                    <a:solidFill>
                      <a:srgbClr val="002060"/>
                    </a:solidFill>
                  </a:rPr>
                  <a:t> Machines</a:t>
                </a: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Neural</a:t>
                </a:r>
                <a:r>
                  <a:rPr lang="de-DE" dirty="0">
                    <a:solidFill>
                      <a:srgbClr val="002060"/>
                    </a:solidFill>
                  </a:rPr>
                  <a:t> Networks</a:t>
                </a:r>
              </a:p>
              <a:p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87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nearest</a:t>
                </a:r>
                <a:r>
                  <a:rPr lang="de-DE" dirty="0"/>
                  <a:t> </a:t>
                </a:r>
                <a:r>
                  <a:rPr lang="de-DE" dirty="0" err="1"/>
                  <a:t>Neighbor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Basic </a:t>
                </a:r>
                <a:r>
                  <a:rPr lang="de-DE" dirty="0" err="1">
                    <a:solidFill>
                      <a:srgbClr val="002060"/>
                    </a:solidFill>
                  </a:rPr>
                  <a:t>Idea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Instances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with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similar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feature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values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should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have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same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Class </a:t>
                </a:r>
                <a:r>
                  <a:rPr lang="de-DE" dirty="0" err="1">
                    <a:solidFill>
                      <a:srgbClr val="002060"/>
                    </a:solidFill>
                  </a:rPr>
                  <a:t>can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be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determined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by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looking</a:t>
                </a:r>
                <a:r>
                  <a:rPr lang="de-DE" dirty="0">
                    <a:solidFill>
                      <a:srgbClr val="002060"/>
                    </a:solidFill>
                  </a:rPr>
                  <a:t> at </a:t>
                </a:r>
                <a:r>
                  <a:rPr lang="de-DE" dirty="0" err="1">
                    <a:solidFill>
                      <a:srgbClr val="002060"/>
                    </a:solidFill>
                  </a:rPr>
                  <a:t>instances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are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similar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endParaRPr lang="de-DE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de-DE" dirty="0" err="1">
                    <a:solidFill>
                      <a:srgbClr val="002060"/>
                    </a:solidFill>
                  </a:rPr>
                  <a:t>Assign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each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instance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mode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its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nearest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instances</a:t>
                </a:r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73608"/>
            <a:ext cx="3458058" cy="24196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6" y="3673608"/>
            <a:ext cx="3429479" cy="24196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7279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Impact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01297"/>
            <a:ext cx="3431262" cy="2400635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39" y="3801297"/>
            <a:ext cx="3477110" cy="239873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2668"/>
            <a:ext cx="3431262" cy="240093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39" y="1344568"/>
            <a:ext cx="3477110" cy="239903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1751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Basic </a:t>
            </a:r>
            <a:r>
              <a:rPr lang="de-DE" dirty="0" err="1">
                <a:solidFill>
                  <a:srgbClr val="002060"/>
                </a:solidFill>
              </a:rPr>
              <a:t>Idea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 err="1">
                <a:solidFill>
                  <a:srgbClr val="002060"/>
                </a:solidFill>
              </a:rPr>
              <a:t>Make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decisions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based</a:t>
            </a:r>
            <a:r>
              <a:rPr lang="de-DE" dirty="0">
                <a:solidFill>
                  <a:srgbClr val="002060"/>
                </a:solidFill>
              </a:rPr>
              <a:t> on </a:t>
            </a:r>
            <a:r>
              <a:rPr lang="de-DE" dirty="0" err="1">
                <a:solidFill>
                  <a:srgbClr val="002060"/>
                </a:solidFill>
              </a:rPr>
              <a:t>logical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rules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about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features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 err="1">
                <a:solidFill>
                  <a:srgbClr val="002060"/>
                </a:solidFill>
              </a:rPr>
              <a:t>Organize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rules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as</a:t>
            </a:r>
            <a:r>
              <a:rPr lang="de-DE" dirty="0">
                <a:solidFill>
                  <a:srgbClr val="002060"/>
                </a:solidFill>
              </a:rPr>
              <a:t> a </a:t>
            </a:r>
            <a:r>
              <a:rPr lang="de-DE" dirty="0" err="1">
                <a:solidFill>
                  <a:srgbClr val="002060"/>
                </a:solidFill>
              </a:rPr>
              <a:t>tree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8" y="2924944"/>
            <a:ext cx="71196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11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Recursive algorithm</a:t>
                </a: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Stop if</a:t>
                </a:r>
              </a:p>
              <a:p>
                <a:pPr lvl="2"/>
                <a:r>
                  <a:rPr lang="en-US" dirty="0">
                    <a:solidFill>
                      <a:srgbClr val="002060"/>
                    </a:solidFill>
                  </a:rPr>
                  <a:t>Data is “pure”, i.e. mostly from class</a:t>
                </a:r>
              </a:p>
              <a:p>
                <a:pPr lvl="2"/>
                <a:r>
                  <a:rPr lang="en-US" dirty="0">
                    <a:solidFill>
                      <a:srgbClr val="002060"/>
                    </a:solidFill>
                  </a:rPr>
                  <a:t>Amount of data is too small, i.e., only few instances in partition</a:t>
                </a: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Otherwise</a:t>
                </a:r>
              </a:p>
              <a:p>
                <a:pPr lvl="2"/>
                <a:r>
                  <a:rPr lang="en-US" dirty="0">
                    <a:solidFill>
                      <a:srgbClr val="002060"/>
                    </a:solidFill>
                  </a:rPr>
                  <a:t>Determine „most informative feature“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2060"/>
                    </a:solidFill>
                  </a:rPr>
                  <a:t>Partition training data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2060"/>
                    </a:solidFill>
                  </a:rPr>
                  <a:t>Recursively create subtree for each partition</a:t>
                </a:r>
              </a:p>
              <a:p>
                <a:pPr lvl="2"/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Details may vary depending on the specific algorithm</a:t>
                </a: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For example, CART, ID3, C4.5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General concept always the same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297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„Most Informative Feature“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Information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theory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based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approach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Entropy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label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func>
                          <m:funcPr>
                            <m:ctrlP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Conditional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entropy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label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based</a:t>
                </a:r>
                <a:r>
                  <a:rPr lang="de-DE" dirty="0">
                    <a:solidFill>
                      <a:srgbClr val="002060"/>
                    </a:solidFill>
                  </a:rPr>
                  <a:t> on </a:t>
                </a:r>
                <a:r>
                  <a:rPr lang="de-DE" dirty="0" err="1">
                    <a:solidFill>
                      <a:srgbClr val="002060"/>
                    </a:solidFill>
                  </a:rPr>
                  <a:t>feature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nary>
                          <m:naryPr>
                            <m:chr m:val="∑"/>
                            <m:supHide m:val="on"/>
                            <m:ctrlP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Mutual Information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de-DE" b="0" dirty="0">
                  <a:solidFill>
                    <a:srgbClr val="002060"/>
                  </a:solidFill>
                </a:endParaRPr>
              </a:p>
              <a:p>
                <a:pPr lvl="1"/>
                <a:endParaRPr lang="de-DE" dirty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Feature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with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highest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mutual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information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most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informative</a:t>
                </a:r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681" b="-15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Rechteckige Legende 5"/>
          <p:cNvSpPr/>
          <p:nvPr/>
        </p:nvSpPr>
        <p:spPr>
          <a:xfrm>
            <a:off x="6012160" y="4365104"/>
            <a:ext cx="3028950" cy="648072"/>
          </a:xfrm>
          <a:prstGeom prst="wedgeRectCallout">
            <a:avLst>
              <a:gd name="adj1" fmla="val -2468"/>
              <a:gd name="adj2" fmla="val -1068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Interpret </a:t>
            </a:r>
            <a:r>
              <a:rPr lang="de-DE" dirty="0" err="1">
                <a:solidFill>
                  <a:srgbClr val="002060"/>
                </a:solidFill>
              </a:rPr>
              <a:t>each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dimension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random</a:t>
            </a:r>
            <a:r>
              <a:rPr lang="de-DE" dirty="0">
                <a:solidFill>
                  <a:srgbClr val="002060"/>
                </a:solidFill>
              </a:rPr>
              <a:t> variable</a:t>
            </a:r>
          </a:p>
        </p:txBody>
      </p:sp>
      <p:sp>
        <p:nvSpPr>
          <p:cNvPr id="7" name="Rechteckige Legende 6"/>
          <p:cNvSpPr/>
          <p:nvPr/>
        </p:nvSpPr>
        <p:spPr>
          <a:xfrm>
            <a:off x="4427984" y="2492896"/>
            <a:ext cx="4248472" cy="432048"/>
          </a:xfrm>
          <a:prstGeom prst="wedgeRectCallout">
            <a:avLst>
              <a:gd name="adj1" fmla="val -57619"/>
              <a:gd name="adj2" fmla="val 889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Can </a:t>
            </a:r>
            <a:r>
              <a:rPr lang="de-DE" dirty="0" err="1">
                <a:solidFill>
                  <a:srgbClr val="002060"/>
                </a:solidFill>
              </a:rPr>
              <a:t>be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used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measure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purity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25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Decision</a:t>
            </a:r>
            <a:r>
              <a:rPr lang="de-DE" dirty="0"/>
              <a:t> Surface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All </a:t>
            </a:r>
            <a:r>
              <a:rPr lang="de-DE" dirty="0" err="1">
                <a:solidFill>
                  <a:srgbClr val="002060"/>
                </a:solidFill>
              </a:rPr>
              <a:t>decisions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axis-aligned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Inhaltsplatzhalter 4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1786" y="2564904"/>
            <a:ext cx="3041792" cy="209415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Inhaltsplatzhalter 4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154" y="2570831"/>
            <a:ext cx="3041792" cy="20882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5102765"/>
            <a:ext cx="2448272" cy="93610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115616" y="5087193"/>
            <a:ext cx="2088232" cy="3111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>
            <a:endCxn id="8" idx="0"/>
          </p:cNvCxnSpPr>
          <p:nvPr/>
        </p:nvCxnSpPr>
        <p:spPr>
          <a:xfrm flipH="1">
            <a:off x="2159732" y="3789040"/>
            <a:ext cx="252028" cy="1298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ige Legende 16"/>
          <p:cNvSpPr/>
          <p:nvPr/>
        </p:nvSpPr>
        <p:spPr>
          <a:xfrm>
            <a:off x="7740352" y="2420888"/>
            <a:ext cx="1323178" cy="442167"/>
          </a:xfrm>
          <a:prstGeom prst="wedgeRectCallout">
            <a:avLst>
              <a:gd name="adj1" fmla="val -126346"/>
              <a:gd name="adj2" fmla="val 2089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Overfitting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0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Random </a:t>
            </a:r>
            <a:r>
              <a:rPr lang="de-DE" dirty="0" err="1"/>
              <a:t>Forest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Basic </a:t>
            </a:r>
            <a:r>
              <a:rPr lang="de-DE" dirty="0" err="1">
                <a:solidFill>
                  <a:srgbClr val="002060"/>
                </a:solidFill>
              </a:rPr>
              <a:t>Idea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>
                <a:solidFill>
                  <a:srgbClr val="002060"/>
                </a:solidFill>
              </a:rPr>
              <a:t>Ensemble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randomized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decision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trees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3934" y="4079926"/>
            <a:ext cx="2826464" cy="143263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3934" y="2564904"/>
            <a:ext cx="2826464" cy="14351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2564904"/>
            <a:ext cx="2826464" cy="143263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4077458"/>
            <a:ext cx="2826464" cy="143510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Rechteckige Legende 8"/>
          <p:cNvSpPr/>
          <p:nvPr/>
        </p:nvSpPr>
        <p:spPr>
          <a:xfrm>
            <a:off x="6948264" y="2316830"/>
            <a:ext cx="2088232" cy="576064"/>
          </a:xfrm>
          <a:prstGeom prst="wedgeRectCallout">
            <a:avLst>
              <a:gd name="adj1" fmla="val -84326"/>
              <a:gd name="adj2" fmla="val 373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Randomized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subset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1" name="Rechteckige Legende 10"/>
          <p:cNvSpPr/>
          <p:nvPr/>
        </p:nvSpPr>
        <p:spPr>
          <a:xfrm>
            <a:off x="6516216" y="1412776"/>
            <a:ext cx="2088232" cy="576064"/>
          </a:xfrm>
          <a:prstGeom prst="wedgeRectCallout">
            <a:avLst>
              <a:gd name="adj1" fmla="val -83232"/>
              <a:gd name="adj2" fmla="val 1590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Randomized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attributes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2" name="Geschweifte Klammer links 11"/>
          <p:cNvSpPr/>
          <p:nvPr/>
        </p:nvSpPr>
        <p:spPr>
          <a:xfrm rot="16200000">
            <a:off x="4254010" y="2805585"/>
            <a:ext cx="216024" cy="5772732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910068" y="5897325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Classification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majority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vote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random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trees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Bagging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Ensemble </a:t>
            </a:r>
            <a:r>
              <a:rPr lang="de-DE" dirty="0" err="1"/>
              <a:t>Learner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Bagging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short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bootstrap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aggregating</a:t>
            </a:r>
            <a:endParaRPr lang="de-DE" i="1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Randomly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draw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subsamples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training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data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Build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model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each</a:t>
            </a:r>
            <a:r>
              <a:rPr lang="de-DE" dirty="0">
                <a:solidFill>
                  <a:srgbClr val="002060"/>
                </a:solidFill>
              </a:rPr>
              <a:t> subsample 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>
                <a:solidFill>
                  <a:srgbClr val="002060"/>
                </a:solidFill>
                <a:sym typeface="Wingdings" panose="05000000000000000000" pitchFamily="2" charset="2"/>
              </a:rPr>
              <a:t>ensemble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060"/>
                </a:solidFill>
                <a:sym typeface="Wingdings" panose="05000000000000000000" pitchFamily="2" charset="2"/>
              </a:rPr>
              <a:t>of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2060"/>
                </a:solidFill>
                <a:sym typeface="Wingdings" panose="05000000000000000000" pitchFamily="2" charset="2"/>
              </a:rPr>
              <a:t>models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Voting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to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create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class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>
                <a:solidFill>
                  <a:srgbClr val="002060"/>
                </a:solidFill>
              </a:rPr>
              <a:t>Can </a:t>
            </a:r>
            <a:r>
              <a:rPr lang="de-DE" dirty="0" err="1">
                <a:solidFill>
                  <a:srgbClr val="002060"/>
                </a:solidFill>
              </a:rPr>
              <a:t>be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weighted</a:t>
            </a:r>
            <a:r>
              <a:rPr lang="de-DE" dirty="0">
                <a:solidFill>
                  <a:srgbClr val="002060"/>
                </a:solidFill>
              </a:rPr>
              <a:t>, e.g., </a:t>
            </a:r>
            <a:r>
              <a:rPr lang="de-DE" dirty="0" err="1">
                <a:solidFill>
                  <a:srgbClr val="002060"/>
                </a:solidFill>
              </a:rPr>
              <a:t>using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quality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ensemble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models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endParaRPr lang="de-DE" dirty="0">
              <a:solidFill>
                <a:srgbClr val="002060"/>
              </a:solidFill>
            </a:endParaRPr>
          </a:p>
          <a:p>
            <a:pPr lvl="1"/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Random </a:t>
            </a:r>
            <a:r>
              <a:rPr lang="de-DE" dirty="0" err="1">
                <a:solidFill>
                  <a:srgbClr val="002060"/>
                </a:solidFill>
              </a:rPr>
              <a:t>Forests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combine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Bagging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with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>
                <a:solidFill>
                  <a:srgbClr val="002060"/>
                </a:solidFill>
              </a:rPr>
              <a:t>Short </a:t>
            </a:r>
            <a:r>
              <a:rPr lang="de-DE" dirty="0" err="1">
                <a:solidFill>
                  <a:srgbClr val="002060"/>
                </a:solidFill>
              </a:rPr>
              <a:t>decision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trees</a:t>
            </a:r>
            <a:r>
              <a:rPr lang="de-DE" dirty="0">
                <a:solidFill>
                  <a:srgbClr val="002060"/>
                </a:solidFill>
              </a:rPr>
              <a:t>, i.e., </a:t>
            </a:r>
            <a:r>
              <a:rPr lang="de-DE" dirty="0" err="1">
                <a:solidFill>
                  <a:srgbClr val="002060"/>
                </a:solidFill>
              </a:rPr>
              <a:t>low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depth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 err="1">
                <a:solidFill>
                  <a:srgbClr val="002060"/>
                </a:solidFill>
              </a:rPr>
              <a:t>Allowing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only</a:t>
            </a:r>
            <a:r>
              <a:rPr lang="de-DE" dirty="0">
                <a:solidFill>
                  <a:srgbClr val="002060"/>
                </a:solidFill>
              </a:rPr>
              <a:t> a </a:t>
            </a:r>
            <a:r>
              <a:rPr lang="de-DE" dirty="0" err="1">
                <a:solidFill>
                  <a:srgbClr val="002060"/>
                </a:solidFill>
              </a:rPr>
              <a:t>random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subset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features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each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decision</a:t>
            </a:r>
            <a:endParaRPr lang="de-DE" dirty="0">
              <a:solidFill>
                <a:srgbClr val="002060"/>
              </a:solidFill>
            </a:endParaRPr>
          </a:p>
          <a:p>
            <a:pPr lvl="2"/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8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endParaRPr lang="de-DE" dirty="0"/>
          </a:p>
        </p:txBody>
      </p:sp>
      <p:pic>
        <p:nvPicPr>
          <p:cNvPr id="5" name="Inhaltsplatzhalter 4" descr="Free vector graphic: Orca, Killer &lt;strong&gt;Whale&lt;/strong&gt;, &lt;strong&gt;Whale&lt;/strong&gt;, Fish ..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4"/>
          <a:stretch/>
        </p:blipFill>
        <p:spPr>
          <a:xfrm>
            <a:off x="634636" y="1690689"/>
            <a:ext cx="2607833" cy="1738311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Grafik 5" descr="Himalayan brown &lt;strong&gt;bear&lt;/strong&gt;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6" y="3758751"/>
            <a:ext cx="2607833" cy="173855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901531" y="2009003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</a:rPr>
              <a:t>This </a:t>
            </a:r>
            <a:r>
              <a:rPr lang="de-DE" sz="2800" dirty="0" err="1">
                <a:solidFill>
                  <a:srgbClr val="002060"/>
                </a:solidFill>
              </a:rPr>
              <a:t>is</a:t>
            </a:r>
            <a:r>
              <a:rPr lang="de-DE" sz="2800" dirty="0">
                <a:solidFill>
                  <a:srgbClr val="002060"/>
                </a:solidFill>
              </a:rPr>
              <a:t> a </a:t>
            </a:r>
            <a:r>
              <a:rPr lang="de-DE" sz="2800" dirty="0" err="1">
                <a:solidFill>
                  <a:srgbClr val="002060"/>
                </a:solidFill>
              </a:rPr>
              <a:t>whale</a:t>
            </a:r>
            <a:endParaRPr lang="de-DE" sz="2800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1531" y="4720208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</a:rPr>
              <a:t>This </a:t>
            </a:r>
            <a:r>
              <a:rPr lang="de-DE" sz="2800" dirty="0" err="1">
                <a:solidFill>
                  <a:srgbClr val="002060"/>
                </a:solidFill>
              </a:rPr>
              <a:t>is</a:t>
            </a:r>
            <a:r>
              <a:rPr lang="de-DE" sz="2800" dirty="0">
                <a:solidFill>
                  <a:srgbClr val="002060"/>
                </a:solidFill>
              </a:rPr>
              <a:t> a </a:t>
            </a:r>
            <a:r>
              <a:rPr lang="de-DE" sz="2800" dirty="0" err="1">
                <a:solidFill>
                  <a:srgbClr val="002060"/>
                </a:solidFill>
              </a:rPr>
              <a:t>bear</a:t>
            </a:r>
            <a:endParaRPr lang="de-DE" sz="2800" dirty="0">
              <a:solidFill>
                <a:srgbClr val="002060"/>
              </a:solidFill>
            </a:endParaRPr>
          </a:p>
        </p:txBody>
      </p:sp>
      <p:pic>
        <p:nvPicPr>
          <p:cNvPr id="9" name="Grafik 8" descr="&lt;strong&gt;Thinking&lt;/strong&gt; brain machine vector clipart image - Free stock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52" y="2500641"/>
            <a:ext cx="2078296" cy="2078296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3419872" y="2279655"/>
            <a:ext cx="237626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419872" y="4981818"/>
            <a:ext cx="237626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653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Decision</a:t>
            </a:r>
            <a:r>
              <a:rPr lang="de-DE" dirty="0"/>
              <a:t> Surface </a:t>
            </a:r>
            <a:r>
              <a:rPr lang="de-DE" dirty="0" err="1"/>
              <a:t>of</a:t>
            </a:r>
            <a:r>
              <a:rPr lang="de-DE" dirty="0"/>
              <a:t> Random </a:t>
            </a:r>
            <a:r>
              <a:rPr lang="de-DE" dirty="0" err="1"/>
              <a:t>Forests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3755" y="1830720"/>
            <a:ext cx="1512168" cy="10794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223" y="1830720"/>
            <a:ext cx="1512168" cy="10794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992" y="1830720"/>
            <a:ext cx="1512168" cy="10794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Grafik 10" descr="Bildschirmausschnit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4" y="1844824"/>
            <a:ext cx="1512168" cy="10804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Geschweifte Klammer links 11"/>
          <p:cNvSpPr/>
          <p:nvPr/>
        </p:nvSpPr>
        <p:spPr>
          <a:xfrm rot="16200000">
            <a:off x="4278775" y="-189438"/>
            <a:ext cx="216024" cy="6707129"/>
          </a:xfrm>
          <a:prstGeom prst="lef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84" y="3554524"/>
            <a:ext cx="3439005" cy="241016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18500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Logistic</a:t>
            </a:r>
            <a:r>
              <a:rPr lang="de-DE" dirty="0"/>
              <a:t>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Basic </a:t>
                </a:r>
                <a:r>
                  <a:rPr lang="de-DE" dirty="0" err="1">
                    <a:solidFill>
                      <a:srgbClr val="002060"/>
                    </a:solidFill>
                  </a:rPr>
                  <a:t>Idea</a:t>
                </a:r>
                <a:r>
                  <a:rPr lang="de-DE" dirty="0">
                    <a:solidFill>
                      <a:srgbClr val="002060"/>
                    </a:solidFill>
                  </a:rPr>
                  <a:t>:</a:t>
                </a: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Regression </a:t>
                </a:r>
                <a:r>
                  <a:rPr lang="de-DE" dirty="0" err="1">
                    <a:solidFill>
                      <a:srgbClr val="002060"/>
                    </a:solidFill>
                  </a:rPr>
                  <a:t>model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probability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an </a:t>
                </a:r>
                <a:r>
                  <a:rPr lang="de-DE" dirty="0" err="1">
                    <a:solidFill>
                      <a:srgbClr val="002060"/>
                    </a:solidFill>
                  </a:rPr>
                  <a:t>object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belongs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to</a:t>
                </a:r>
                <a:r>
                  <a:rPr lang="de-DE" dirty="0">
                    <a:solidFill>
                      <a:srgbClr val="002060"/>
                    </a:solidFill>
                  </a:rPr>
                  <a:t> a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Combines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𝑙𝑜𝑔𝑖𝑡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function </a:t>
                </a:r>
                <a:r>
                  <a:rPr lang="de-DE" dirty="0" err="1">
                    <a:solidFill>
                      <a:srgbClr val="002060"/>
                    </a:solidFill>
                  </a:rPr>
                  <a:t>with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i="1" dirty="0">
                    <a:solidFill>
                      <a:srgbClr val="002060"/>
                    </a:solidFill>
                  </a:rPr>
                  <a:t>linear </a:t>
                </a:r>
                <a:r>
                  <a:rPr lang="de-DE" i="1" dirty="0" err="1">
                    <a:solidFill>
                      <a:srgbClr val="002060"/>
                    </a:solidFill>
                  </a:rPr>
                  <a:t>regression</a:t>
                </a:r>
                <a:endParaRPr lang="de-DE" i="1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Linear 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as linear </a:t>
                </a:r>
                <a:r>
                  <a:rPr lang="de-DE" dirty="0" err="1">
                    <a:solidFill>
                      <a:srgbClr val="002060"/>
                    </a:solidFill>
                  </a:rPr>
                  <a:t>combination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𝑙𝑜𝑔𝑖𝑡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𝑙𝑜𝑔𝑖𝑡</m:t>
                    </m:r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Logistic</a:t>
                </a:r>
                <a:r>
                  <a:rPr lang="de-DE" dirty="0">
                    <a:solidFill>
                      <a:srgbClr val="002060"/>
                    </a:solidFill>
                  </a:rPr>
                  <a:t> 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𝑙𝑜𝑔𝑖𝑡</m:t>
                    </m:r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966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Odds </a:t>
            </a:r>
            <a:r>
              <a:rPr lang="de-DE" dirty="0" err="1"/>
              <a:t>Ratios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Probabilities vs. Odds</a:t>
                </a: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Probability</a:t>
                </a:r>
                <a:r>
                  <a:rPr lang="de-DE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pass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exam</m:t>
                        </m:r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Odds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passing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exam</a:t>
                </a:r>
                <a:r>
                  <a:rPr lang="de-DE" dirty="0">
                    <a:solidFill>
                      <a:srgbClr val="002060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𝑜𝑑𝑑𝑠</m:t>
                    </m:r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e-DE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pass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de-DE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exam</m:t>
                        </m:r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num>
                      <m:den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1−0.75</m:t>
                        </m:r>
                      </m:den>
                    </m:f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</a:p>
              <a:p>
                <a:pPr lvl="2"/>
                <a:r>
                  <a:rPr lang="de-DE" dirty="0">
                    <a:solidFill>
                      <a:srgbClr val="002060"/>
                    </a:solidFill>
                  </a:rPr>
                  <a:t>The </a:t>
                </a:r>
                <a:r>
                  <a:rPr lang="de-DE" dirty="0" err="1">
                    <a:solidFill>
                      <a:srgbClr val="002060"/>
                    </a:solidFill>
                  </a:rPr>
                  <a:t>odds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passing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exam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3 </a:t>
                </a:r>
                <a:r>
                  <a:rPr lang="de-DE" dirty="0" err="1">
                    <a:solidFill>
                      <a:srgbClr val="002060"/>
                    </a:solidFill>
                  </a:rPr>
                  <a:t>to</a:t>
                </a:r>
                <a:r>
                  <a:rPr lang="de-DE" dirty="0">
                    <a:solidFill>
                      <a:srgbClr val="002060"/>
                    </a:solidFill>
                  </a:rPr>
                  <a:t> 1</a:t>
                </a: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If </a:t>
                </a:r>
                <a:r>
                  <a:rPr lang="de-DE" dirty="0" err="1">
                    <a:solidFill>
                      <a:srgbClr val="002060"/>
                    </a:solidFill>
                  </a:rPr>
                  <a:t>we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invert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natural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logarithm</a:t>
                </a:r>
                <a:r>
                  <a:rPr lang="de-DE" dirty="0">
                    <a:solidFill>
                      <a:srgbClr val="002060"/>
                    </a:solidFill>
                  </a:rPr>
                  <a:t>, </a:t>
                </a:r>
                <a:r>
                  <a:rPr lang="de-DE" dirty="0" err="1">
                    <a:solidFill>
                      <a:srgbClr val="002060"/>
                    </a:solidFill>
                  </a:rPr>
                  <a:t>we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get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It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follows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odds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ratio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feature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Odds </a:t>
                </a:r>
                <a:r>
                  <a:rPr lang="de-DE" dirty="0" err="1">
                    <a:solidFill>
                      <a:srgbClr val="002060"/>
                    </a:solidFill>
                  </a:rPr>
                  <a:t>ratio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means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change</a:t>
                </a:r>
                <a:r>
                  <a:rPr lang="de-DE" dirty="0">
                    <a:solidFill>
                      <a:srgbClr val="002060"/>
                    </a:solidFill>
                  </a:rPr>
                  <a:t> in </a:t>
                </a:r>
                <a:r>
                  <a:rPr lang="de-DE" dirty="0" err="1">
                    <a:solidFill>
                      <a:srgbClr val="002060"/>
                    </a:solidFill>
                  </a:rPr>
                  <a:t>odds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we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increase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by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one</a:t>
                </a:r>
                <a:r>
                  <a:rPr lang="de-DE" dirty="0">
                    <a:solidFill>
                      <a:srgbClr val="002060"/>
                    </a:solidFill>
                  </a:rPr>
                  <a:t>. </a:t>
                </a: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Odds </a:t>
                </a:r>
                <a:r>
                  <a:rPr lang="de-DE" dirty="0" err="1">
                    <a:solidFill>
                      <a:srgbClr val="002060"/>
                    </a:solidFill>
                  </a:rPr>
                  <a:t>ratio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greater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one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means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increased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odds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Odds </a:t>
                </a:r>
                <a:r>
                  <a:rPr lang="de-DE" dirty="0" err="1">
                    <a:solidFill>
                      <a:srgbClr val="002060"/>
                    </a:solidFill>
                  </a:rPr>
                  <a:t>ratio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less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one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mean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decreased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odds</a:t>
                </a:r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Rechteckige Legende 4"/>
          <p:cNvSpPr/>
          <p:nvPr/>
        </p:nvSpPr>
        <p:spPr>
          <a:xfrm>
            <a:off x="0" y="4149080"/>
            <a:ext cx="1152128" cy="576064"/>
          </a:xfrm>
          <a:prstGeom prst="wedgeRectCallout">
            <a:avLst>
              <a:gd name="adj1" fmla="val 56329"/>
              <a:gd name="adj2" fmla="val -711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Definition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odds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3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Decision</a:t>
            </a:r>
            <a:r>
              <a:rPr lang="de-DE" dirty="0"/>
              <a:t> Surface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Logistic</a:t>
            </a:r>
            <a:r>
              <a:rPr lang="de-DE" dirty="0"/>
              <a:t> Regression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Decision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boundaries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linear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92" y="2492896"/>
            <a:ext cx="3458058" cy="242921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1961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Naive </a:t>
            </a:r>
            <a:r>
              <a:rPr lang="de-DE" dirty="0" err="1"/>
              <a:t>Bayes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Basic </a:t>
                </a:r>
                <a:r>
                  <a:rPr lang="de-DE" dirty="0" err="1">
                    <a:solidFill>
                      <a:srgbClr val="002060"/>
                    </a:solidFill>
                  </a:rPr>
                  <a:t>idea</a:t>
                </a:r>
                <a:r>
                  <a:rPr lang="de-DE" dirty="0">
                    <a:solidFill>
                      <a:srgbClr val="002060"/>
                    </a:solidFill>
                  </a:rPr>
                  <a:t>:</a:t>
                </a: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Assume</a:t>
                </a:r>
                <a:r>
                  <a:rPr lang="de-DE" dirty="0">
                    <a:solidFill>
                      <a:srgbClr val="002060"/>
                    </a:solidFill>
                  </a:rPr>
                  <a:t> all </a:t>
                </a:r>
                <a:r>
                  <a:rPr lang="de-DE" dirty="0" err="1">
                    <a:solidFill>
                      <a:srgbClr val="002060"/>
                    </a:solidFill>
                  </a:rPr>
                  <a:t>features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as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independent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Score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classes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using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conditional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probability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Bayes</a:t>
                </a:r>
                <a:r>
                  <a:rPr lang="de-DE" dirty="0">
                    <a:solidFill>
                      <a:srgbClr val="002060"/>
                    </a:solidFill>
                  </a:rPr>
                  <a:t> Law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Conditional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probability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a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r>
                  <a:rPr lang="de-DE" dirty="0">
                    <a:solidFill>
                      <a:srgbClr val="002060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224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Bayes</a:t>
            </a:r>
            <a:r>
              <a:rPr lang="de-DE" dirty="0"/>
              <a:t> Law </a:t>
            </a:r>
            <a:r>
              <a:rPr lang="de-DE" dirty="0" err="1"/>
              <a:t>to</a:t>
            </a:r>
            <a:r>
              <a:rPr lang="de-DE" dirty="0"/>
              <a:t> Naive </a:t>
            </a:r>
            <a:r>
              <a:rPr lang="de-DE" dirty="0" err="1"/>
              <a:t>Bayes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Probability following Bayes law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„Naive“ assumption: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conditionally independent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endParaRPr lang="en-US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is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and always the same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Assign th</a:t>
                </a:r>
                <a:r>
                  <a:rPr lang="en-US" dirty="0"/>
                  <a:t>e </a:t>
                </a:r>
                <a:r>
                  <a:rPr lang="en-US" dirty="0">
                    <a:solidFill>
                      <a:srgbClr val="002060"/>
                    </a:solidFill>
                  </a:rPr>
                  <a:t>class with highest score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500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Multinomial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Gaussian</a:t>
            </a:r>
            <a:r>
              <a:rPr lang="de-DE" dirty="0"/>
              <a:t> Naive </a:t>
            </a:r>
            <a:r>
              <a:rPr lang="de-DE" dirty="0" err="1"/>
              <a:t>Bayes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Different variants on 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is estimated</a:t>
                </a:r>
              </a:p>
              <a:p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Multinomial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is the empirical probability of observing a feature</a:t>
                </a: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“Counts” observations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in the data</a:t>
                </a: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Gaussian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Assumes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features</a:t>
                </a:r>
                <a:r>
                  <a:rPr lang="de-DE" dirty="0">
                    <a:solidFill>
                      <a:srgbClr val="002060"/>
                    </a:solidFill>
                  </a:rPr>
                  <a:t> follow a </a:t>
                </a:r>
                <a:r>
                  <a:rPr lang="de-DE" dirty="0" err="1">
                    <a:solidFill>
                      <a:srgbClr val="002060"/>
                    </a:solidFill>
                  </a:rPr>
                  <a:t>gaussian</a:t>
                </a:r>
                <a:r>
                  <a:rPr lang="de-DE" dirty="0">
                    <a:solidFill>
                      <a:srgbClr val="002060"/>
                    </a:solidFill>
                  </a:rPr>
                  <a:t>/normal </a:t>
                </a:r>
                <a:r>
                  <a:rPr lang="de-DE" dirty="0" err="1">
                    <a:solidFill>
                      <a:srgbClr val="002060"/>
                    </a:solidFill>
                  </a:rPr>
                  <a:t>distribution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Estimates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conditional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probability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using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gaussian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density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function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67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Decision</a:t>
            </a:r>
            <a:r>
              <a:rPr lang="de-DE" dirty="0"/>
              <a:t> Surface </a:t>
            </a:r>
            <a:r>
              <a:rPr lang="de-DE" dirty="0" err="1"/>
              <a:t>of</a:t>
            </a:r>
            <a:r>
              <a:rPr lang="de-DE" dirty="0"/>
              <a:t> Naive </a:t>
            </a:r>
            <a:r>
              <a:rPr lang="de-DE" dirty="0" err="1"/>
              <a:t>Bayes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Multinomial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has</a:t>
            </a:r>
            <a:r>
              <a:rPr lang="de-DE" dirty="0">
                <a:solidFill>
                  <a:srgbClr val="002060"/>
                </a:solidFill>
              </a:rPr>
              <a:t> linear </a:t>
            </a:r>
            <a:r>
              <a:rPr lang="de-DE" dirty="0" err="1">
                <a:solidFill>
                  <a:srgbClr val="002060"/>
                </a:solidFill>
              </a:rPr>
              <a:t>decision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boundaries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Gaussian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has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piecewise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quadratic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decision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boundaries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3585" y="2924944"/>
            <a:ext cx="3496163" cy="24667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36" y="2924945"/>
            <a:ext cx="3496163" cy="246679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63209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Support </a:t>
            </a:r>
            <a:r>
              <a:rPr lang="de-DE" dirty="0" err="1"/>
              <a:t>Vector</a:t>
            </a:r>
            <a:r>
              <a:rPr lang="de-DE" dirty="0"/>
              <a:t> Machines (SVM)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Basic Idea: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Calculate decision boundary such that it is “far away” from data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25" y="3175276"/>
            <a:ext cx="3486637" cy="242921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Rechteckige Legende 5"/>
          <p:cNvSpPr/>
          <p:nvPr/>
        </p:nvSpPr>
        <p:spPr>
          <a:xfrm>
            <a:off x="265060" y="3068960"/>
            <a:ext cx="1858668" cy="614938"/>
          </a:xfrm>
          <a:prstGeom prst="wedgeRectCallout">
            <a:avLst>
              <a:gd name="adj1" fmla="val 98397"/>
              <a:gd name="adj2" fmla="val 166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Linear </a:t>
            </a:r>
            <a:r>
              <a:rPr lang="de-DE" dirty="0" err="1">
                <a:solidFill>
                  <a:srgbClr val="002060"/>
                </a:solidFill>
              </a:rPr>
              <a:t>decision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boundary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6179148" y="4653136"/>
            <a:ext cx="1440160" cy="648072"/>
          </a:xfrm>
          <a:prstGeom prst="wedgeRectCallout">
            <a:avLst>
              <a:gd name="adj1" fmla="val -140411"/>
              <a:gd name="adj2" fmla="val -656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Margin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179148" y="4653136"/>
            <a:ext cx="1440160" cy="648072"/>
          </a:xfrm>
          <a:prstGeom prst="wedgeRectCallout">
            <a:avLst>
              <a:gd name="adj1" fmla="val -145173"/>
              <a:gd name="adj2" fmla="val -339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Margin </a:t>
            </a:r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maximized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6179148" y="3282252"/>
            <a:ext cx="2699792" cy="1224136"/>
          </a:xfrm>
          <a:prstGeom prst="wedgeRectCallout">
            <a:avLst>
              <a:gd name="adj1" fmla="val -104378"/>
              <a:gd name="adj2" fmla="val 307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Support </a:t>
            </a:r>
            <a:r>
              <a:rPr lang="de-DE" dirty="0" err="1">
                <a:solidFill>
                  <a:srgbClr val="002060"/>
                </a:solidFill>
              </a:rPr>
              <a:t>vectors</a:t>
            </a:r>
            <a:endParaRPr lang="de-DE" dirty="0">
              <a:solidFill>
                <a:srgbClr val="002060"/>
              </a:solidFill>
            </a:endParaRPr>
          </a:p>
          <a:p>
            <a:pPr algn="ctr"/>
            <a:r>
              <a:rPr lang="de-DE" dirty="0">
                <a:solidFill>
                  <a:srgbClr val="002060"/>
                </a:solidFill>
              </a:rPr>
              <a:t>= </a:t>
            </a:r>
            <a:r>
              <a:rPr lang="de-DE" dirty="0" err="1">
                <a:solidFill>
                  <a:srgbClr val="002060"/>
                </a:solidFill>
              </a:rPr>
              <a:t>Instances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with</a:t>
            </a:r>
            <a:r>
              <a:rPr lang="de-DE" dirty="0">
                <a:solidFill>
                  <a:srgbClr val="002060"/>
                </a:solidFill>
              </a:rPr>
              <a:t> minimal </a:t>
            </a:r>
            <a:r>
              <a:rPr lang="de-DE" dirty="0" err="1">
                <a:solidFill>
                  <a:srgbClr val="002060"/>
                </a:solidFill>
              </a:rPr>
              <a:t>distance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to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decision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bounday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68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Non-linear SVMs </a:t>
            </a:r>
            <a:r>
              <a:rPr lang="de-DE" dirty="0" err="1"/>
              <a:t>through</a:t>
            </a:r>
            <a:r>
              <a:rPr lang="de-DE" dirty="0"/>
              <a:t> Kernels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Expand features using </a:t>
            </a:r>
            <a:r>
              <a:rPr lang="en-US" i="1" dirty="0">
                <a:solidFill>
                  <a:srgbClr val="002060"/>
                </a:solidFill>
              </a:rPr>
              <a:t>kernels</a:t>
            </a:r>
            <a:r>
              <a:rPr lang="en-US" dirty="0">
                <a:solidFill>
                  <a:srgbClr val="002060"/>
                </a:solidFill>
              </a:rPr>
              <a:t> to separate non-linear data</a:t>
            </a:r>
          </a:p>
          <a:p>
            <a:pPr lvl="1"/>
            <a:r>
              <a:rPr lang="de-DE" dirty="0">
                <a:solidFill>
                  <a:srgbClr val="002060"/>
                </a:solidFill>
              </a:rPr>
              <a:t>Transformation </a:t>
            </a:r>
            <a:r>
              <a:rPr lang="de-DE" dirty="0" err="1">
                <a:solidFill>
                  <a:srgbClr val="002060"/>
                </a:solidFill>
              </a:rPr>
              <a:t>into</a:t>
            </a:r>
            <a:r>
              <a:rPr lang="de-DE" dirty="0">
                <a:solidFill>
                  <a:srgbClr val="002060"/>
                </a:solidFill>
              </a:rPr>
              <a:t> high-dimensional </a:t>
            </a:r>
            <a:r>
              <a:rPr lang="de-DE" i="1" dirty="0" err="1">
                <a:solidFill>
                  <a:srgbClr val="002060"/>
                </a:solidFill>
              </a:rPr>
              <a:t>kernel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space</a:t>
            </a:r>
            <a:endParaRPr lang="en-US" i="1" dirty="0">
              <a:solidFill>
                <a:srgbClr val="002060"/>
              </a:solidFill>
            </a:endParaRPr>
          </a:p>
          <a:p>
            <a:pPr lvl="2"/>
            <a:r>
              <a:rPr lang="en-US" dirty="0">
                <a:solidFill>
                  <a:srgbClr val="002060"/>
                </a:solidFill>
              </a:rPr>
              <a:t>Can be infinite (e.g., Gaussian kernel, RBF kernel) !</a:t>
            </a:r>
          </a:p>
          <a:p>
            <a:pPr lvl="1"/>
            <a:r>
              <a:rPr lang="de-DE" dirty="0" err="1">
                <a:solidFill>
                  <a:srgbClr val="002060"/>
                </a:solidFill>
              </a:rPr>
              <a:t>Calculate</a:t>
            </a:r>
            <a:r>
              <a:rPr lang="de-DE" dirty="0">
                <a:solidFill>
                  <a:srgbClr val="002060"/>
                </a:solidFill>
              </a:rPr>
              <a:t> linear </a:t>
            </a:r>
            <a:r>
              <a:rPr lang="de-DE" dirty="0" err="1">
                <a:solidFill>
                  <a:srgbClr val="002060"/>
                </a:solidFill>
              </a:rPr>
              <a:t>separation</a:t>
            </a:r>
            <a:r>
              <a:rPr lang="de-DE" dirty="0">
                <a:solidFill>
                  <a:srgbClr val="002060"/>
                </a:solidFill>
              </a:rPr>
              <a:t> in </a:t>
            </a:r>
            <a:r>
              <a:rPr lang="de-DE" dirty="0" err="1">
                <a:solidFill>
                  <a:srgbClr val="002060"/>
                </a:solidFill>
              </a:rPr>
              <a:t>kernel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space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Use </a:t>
            </a:r>
            <a:r>
              <a:rPr lang="en-US" i="1" dirty="0">
                <a:solidFill>
                  <a:srgbClr val="002060"/>
                </a:solidFill>
              </a:rPr>
              <a:t>kernel trick</a:t>
            </a:r>
            <a:r>
              <a:rPr lang="en-US" dirty="0">
                <a:solidFill>
                  <a:srgbClr val="002060"/>
                </a:solidFill>
              </a:rPr>
              <a:t> to avoid actual expansion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1" y="3645024"/>
            <a:ext cx="3467584" cy="24387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/>
          <a:stretch/>
        </p:blipFill>
        <p:spPr>
          <a:xfrm>
            <a:off x="4716016" y="3645024"/>
            <a:ext cx="3592810" cy="243874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hteckige Legende 6"/>
          <p:cNvSpPr/>
          <p:nvPr/>
        </p:nvSpPr>
        <p:spPr>
          <a:xfrm>
            <a:off x="7524328" y="2708920"/>
            <a:ext cx="1440160" cy="504056"/>
          </a:xfrm>
          <a:prstGeom prst="wedgeRectCallout">
            <a:avLst>
              <a:gd name="adj1" fmla="val -45782"/>
              <a:gd name="adj2" fmla="val 1343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Quadractic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kernel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7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General Problem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901531" y="2038976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Class </a:t>
            </a:r>
            <a:r>
              <a:rPr lang="de-DE" sz="2400" dirty="0" err="1">
                <a:solidFill>
                  <a:srgbClr val="002060"/>
                </a:solidFill>
              </a:rPr>
              <a:t>of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1532" y="4741139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Class </a:t>
            </a:r>
            <a:r>
              <a:rPr lang="de-DE" sz="2400" dirty="0" err="1">
                <a:solidFill>
                  <a:srgbClr val="002060"/>
                </a:solidFill>
              </a:rPr>
              <a:t>of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2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419872" y="2279655"/>
            <a:ext cx="237626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419872" y="4981818"/>
            <a:ext cx="237626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652434" y="1687086"/>
            <a:ext cx="2599203" cy="174191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13" name="Rechteck 12"/>
          <p:cNvSpPr/>
          <p:nvPr/>
        </p:nvSpPr>
        <p:spPr>
          <a:xfrm>
            <a:off x="630320" y="3755148"/>
            <a:ext cx="2599203" cy="174191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Object</a:t>
            </a:r>
            <a:r>
              <a:rPr lang="de-DE" sz="2400" dirty="0">
                <a:solidFill>
                  <a:srgbClr val="002060"/>
                </a:solidFill>
              </a:rPr>
              <a:t> 2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924944"/>
            <a:ext cx="1162050" cy="8572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Textfeld 15"/>
          <p:cNvSpPr txBox="1"/>
          <p:nvPr/>
        </p:nvSpPr>
        <p:spPr>
          <a:xfrm>
            <a:off x="3838745" y="3832507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002060"/>
                </a:solidFill>
              </a:rPr>
              <a:t>Concept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0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Decision</a:t>
            </a:r>
            <a:r>
              <a:rPr lang="de-DE" dirty="0"/>
              <a:t> Surface </a:t>
            </a:r>
            <a:r>
              <a:rPr lang="de-DE" dirty="0" err="1"/>
              <a:t>of</a:t>
            </a:r>
            <a:r>
              <a:rPr lang="de-DE" dirty="0"/>
              <a:t> SVMs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Shape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decision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surface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depends</a:t>
            </a:r>
            <a:r>
              <a:rPr lang="de-DE" dirty="0">
                <a:solidFill>
                  <a:srgbClr val="002060"/>
                </a:solidFill>
              </a:rPr>
              <a:t> on </a:t>
            </a:r>
            <a:r>
              <a:rPr lang="de-DE" dirty="0" err="1">
                <a:solidFill>
                  <a:srgbClr val="002060"/>
                </a:solidFill>
              </a:rPr>
              <a:t>kernel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2708920"/>
            <a:ext cx="2837120" cy="202641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318" y="2708920"/>
            <a:ext cx="2837120" cy="202641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6058" y="2708920"/>
            <a:ext cx="2837120" cy="202641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39993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Neural</a:t>
            </a:r>
            <a:r>
              <a:rPr lang="de-DE" dirty="0"/>
              <a:t> Networks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Basic Idea: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Network of neurons with different layers and communication between neurons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Input layer feeds data into the network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Hidden layers “correlate” data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Output layer gives computation results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3347864" y="4255596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3347864" y="4617976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3347864" y="4980356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884862" y="4617976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3851920" y="4070052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3851920" y="4432432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3851920" y="4794812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3851920" y="5157192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4355976" y="4070052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4355976" y="4432432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4355976" y="4794812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4355976" y="5157192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3203848" y="4005064"/>
            <a:ext cx="504056" cy="144016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3768738" y="4005064"/>
            <a:ext cx="911274" cy="144016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4763194" y="4005064"/>
            <a:ext cx="456878" cy="1440160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Gerader Verbinder 29"/>
          <p:cNvCxnSpPr>
            <a:stCxn id="5" idx="6"/>
            <a:endCxn id="15" idx="2"/>
          </p:cNvCxnSpPr>
          <p:nvPr/>
        </p:nvCxnSpPr>
        <p:spPr>
          <a:xfrm flipV="1">
            <a:off x="3563888" y="4178064"/>
            <a:ext cx="288032" cy="18554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>
            <a:stCxn id="5" idx="6"/>
            <a:endCxn id="16" idx="2"/>
          </p:cNvCxnSpPr>
          <p:nvPr/>
        </p:nvCxnSpPr>
        <p:spPr>
          <a:xfrm>
            <a:off x="3563888" y="4363608"/>
            <a:ext cx="288032" cy="17683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stCxn id="6" idx="6"/>
            <a:endCxn id="16" idx="2"/>
          </p:cNvCxnSpPr>
          <p:nvPr/>
        </p:nvCxnSpPr>
        <p:spPr>
          <a:xfrm flipV="1">
            <a:off x="3563888" y="4540444"/>
            <a:ext cx="288032" cy="18554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stCxn id="6" idx="6"/>
            <a:endCxn id="17" idx="2"/>
          </p:cNvCxnSpPr>
          <p:nvPr/>
        </p:nvCxnSpPr>
        <p:spPr>
          <a:xfrm>
            <a:off x="3563888" y="4725988"/>
            <a:ext cx="288032" cy="17683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stCxn id="7" idx="6"/>
            <a:endCxn id="17" idx="2"/>
          </p:cNvCxnSpPr>
          <p:nvPr/>
        </p:nvCxnSpPr>
        <p:spPr>
          <a:xfrm flipV="1">
            <a:off x="3563888" y="4902824"/>
            <a:ext cx="288032" cy="18554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7" idx="6"/>
            <a:endCxn id="21" idx="2"/>
          </p:cNvCxnSpPr>
          <p:nvPr/>
        </p:nvCxnSpPr>
        <p:spPr>
          <a:xfrm>
            <a:off x="3563888" y="5088368"/>
            <a:ext cx="288032" cy="17683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>
            <a:stCxn id="15" idx="6"/>
            <a:endCxn id="22" idx="2"/>
          </p:cNvCxnSpPr>
          <p:nvPr/>
        </p:nvCxnSpPr>
        <p:spPr>
          <a:xfrm>
            <a:off x="4067944" y="4178064"/>
            <a:ext cx="288032" cy="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>
            <a:stCxn id="15" idx="6"/>
            <a:endCxn id="23" idx="2"/>
          </p:cNvCxnSpPr>
          <p:nvPr/>
        </p:nvCxnSpPr>
        <p:spPr>
          <a:xfrm>
            <a:off x="4067944" y="4178064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>
            <a:stCxn id="15" idx="6"/>
            <a:endCxn id="24" idx="2"/>
          </p:cNvCxnSpPr>
          <p:nvPr/>
        </p:nvCxnSpPr>
        <p:spPr>
          <a:xfrm>
            <a:off x="4067944" y="4178064"/>
            <a:ext cx="288032" cy="72476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/>
          <p:cNvCxnSpPr>
            <a:stCxn id="15" idx="6"/>
            <a:endCxn id="25" idx="2"/>
          </p:cNvCxnSpPr>
          <p:nvPr/>
        </p:nvCxnSpPr>
        <p:spPr>
          <a:xfrm>
            <a:off x="4067944" y="4178064"/>
            <a:ext cx="288032" cy="108714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>
            <a:stCxn id="16" idx="6"/>
            <a:endCxn id="22" idx="2"/>
          </p:cNvCxnSpPr>
          <p:nvPr/>
        </p:nvCxnSpPr>
        <p:spPr>
          <a:xfrm flipV="1">
            <a:off x="4067944" y="4178064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/>
          <p:cNvCxnSpPr>
            <a:stCxn id="16" idx="6"/>
            <a:endCxn id="23" idx="2"/>
          </p:cNvCxnSpPr>
          <p:nvPr/>
        </p:nvCxnSpPr>
        <p:spPr>
          <a:xfrm>
            <a:off x="4067944" y="4540444"/>
            <a:ext cx="288032" cy="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>
            <a:stCxn id="16" idx="6"/>
            <a:endCxn id="24" idx="2"/>
          </p:cNvCxnSpPr>
          <p:nvPr/>
        </p:nvCxnSpPr>
        <p:spPr>
          <a:xfrm>
            <a:off x="4067944" y="4540444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>
            <a:stCxn id="16" idx="6"/>
            <a:endCxn id="25" idx="2"/>
          </p:cNvCxnSpPr>
          <p:nvPr/>
        </p:nvCxnSpPr>
        <p:spPr>
          <a:xfrm>
            <a:off x="4067944" y="4540444"/>
            <a:ext cx="288032" cy="72476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>
            <a:stCxn id="17" idx="6"/>
            <a:endCxn id="23" idx="2"/>
          </p:cNvCxnSpPr>
          <p:nvPr/>
        </p:nvCxnSpPr>
        <p:spPr>
          <a:xfrm flipV="1">
            <a:off x="4067944" y="4540444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>
            <a:stCxn id="17" idx="6"/>
            <a:endCxn id="22" idx="2"/>
          </p:cNvCxnSpPr>
          <p:nvPr/>
        </p:nvCxnSpPr>
        <p:spPr>
          <a:xfrm flipV="1">
            <a:off x="4067944" y="4178064"/>
            <a:ext cx="288032" cy="72476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>
            <a:stCxn id="17" idx="6"/>
            <a:endCxn id="24" idx="2"/>
          </p:cNvCxnSpPr>
          <p:nvPr/>
        </p:nvCxnSpPr>
        <p:spPr>
          <a:xfrm>
            <a:off x="4067944" y="4902824"/>
            <a:ext cx="288032" cy="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/>
          <p:cNvCxnSpPr>
            <a:stCxn id="17" idx="6"/>
            <a:endCxn id="25" idx="2"/>
          </p:cNvCxnSpPr>
          <p:nvPr/>
        </p:nvCxnSpPr>
        <p:spPr>
          <a:xfrm>
            <a:off x="4067944" y="4902824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>
            <a:stCxn id="21" idx="6"/>
            <a:endCxn id="25" idx="2"/>
          </p:cNvCxnSpPr>
          <p:nvPr/>
        </p:nvCxnSpPr>
        <p:spPr>
          <a:xfrm>
            <a:off x="4067944" y="5265204"/>
            <a:ext cx="288032" cy="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/>
          <p:cNvCxnSpPr>
            <a:stCxn id="21" idx="6"/>
            <a:endCxn id="24" idx="2"/>
          </p:cNvCxnSpPr>
          <p:nvPr/>
        </p:nvCxnSpPr>
        <p:spPr>
          <a:xfrm flipV="1">
            <a:off x="4067944" y="4902824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stCxn id="21" idx="6"/>
            <a:endCxn id="23" idx="2"/>
          </p:cNvCxnSpPr>
          <p:nvPr/>
        </p:nvCxnSpPr>
        <p:spPr>
          <a:xfrm flipV="1">
            <a:off x="4067944" y="4540444"/>
            <a:ext cx="288032" cy="72476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/>
          <p:cNvCxnSpPr>
            <a:stCxn id="21" idx="6"/>
            <a:endCxn id="22" idx="2"/>
          </p:cNvCxnSpPr>
          <p:nvPr/>
        </p:nvCxnSpPr>
        <p:spPr>
          <a:xfrm flipV="1">
            <a:off x="4067944" y="4178064"/>
            <a:ext cx="288032" cy="108714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/>
          <p:cNvCxnSpPr>
            <a:stCxn id="22" idx="6"/>
            <a:endCxn id="14" idx="2"/>
          </p:cNvCxnSpPr>
          <p:nvPr/>
        </p:nvCxnSpPr>
        <p:spPr>
          <a:xfrm>
            <a:off x="4572000" y="4178064"/>
            <a:ext cx="312862" cy="54792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>
            <a:stCxn id="23" idx="6"/>
            <a:endCxn id="14" idx="2"/>
          </p:cNvCxnSpPr>
          <p:nvPr/>
        </p:nvCxnSpPr>
        <p:spPr>
          <a:xfrm>
            <a:off x="4572000" y="4540444"/>
            <a:ext cx="312862" cy="18554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>
            <a:stCxn id="24" idx="6"/>
            <a:endCxn id="14" idx="2"/>
          </p:cNvCxnSpPr>
          <p:nvPr/>
        </p:nvCxnSpPr>
        <p:spPr>
          <a:xfrm flipV="1">
            <a:off x="4572000" y="4725988"/>
            <a:ext cx="312862" cy="17683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>
            <a:stCxn id="25" idx="6"/>
            <a:endCxn id="14" idx="2"/>
          </p:cNvCxnSpPr>
          <p:nvPr/>
        </p:nvCxnSpPr>
        <p:spPr>
          <a:xfrm flipV="1">
            <a:off x="4572000" y="4725988"/>
            <a:ext cx="312862" cy="53921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>
            <a:stCxn id="5" idx="6"/>
            <a:endCxn id="17" idx="2"/>
          </p:cNvCxnSpPr>
          <p:nvPr/>
        </p:nvCxnSpPr>
        <p:spPr>
          <a:xfrm>
            <a:off x="3563888" y="4363608"/>
            <a:ext cx="288032" cy="53921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/>
          <p:cNvCxnSpPr>
            <a:stCxn id="5" idx="6"/>
            <a:endCxn id="21" idx="2"/>
          </p:cNvCxnSpPr>
          <p:nvPr/>
        </p:nvCxnSpPr>
        <p:spPr>
          <a:xfrm>
            <a:off x="3563888" y="4363608"/>
            <a:ext cx="288032" cy="90159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/>
          <p:cNvCxnSpPr>
            <a:stCxn id="6" idx="6"/>
            <a:endCxn id="15" idx="2"/>
          </p:cNvCxnSpPr>
          <p:nvPr/>
        </p:nvCxnSpPr>
        <p:spPr>
          <a:xfrm flipV="1">
            <a:off x="3563888" y="4178064"/>
            <a:ext cx="288032" cy="54792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/>
          <p:cNvCxnSpPr>
            <a:stCxn id="6" idx="6"/>
            <a:endCxn id="21" idx="2"/>
          </p:cNvCxnSpPr>
          <p:nvPr/>
        </p:nvCxnSpPr>
        <p:spPr>
          <a:xfrm>
            <a:off x="3563888" y="4725988"/>
            <a:ext cx="288032" cy="53921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89"/>
          <p:cNvCxnSpPr>
            <a:stCxn id="7" idx="6"/>
            <a:endCxn id="15" idx="2"/>
          </p:cNvCxnSpPr>
          <p:nvPr/>
        </p:nvCxnSpPr>
        <p:spPr>
          <a:xfrm flipV="1">
            <a:off x="3563888" y="4178064"/>
            <a:ext cx="288032" cy="91030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91"/>
          <p:cNvCxnSpPr>
            <a:stCxn id="7" idx="6"/>
            <a:endCxn id="16" idx="2"/>
          </p:cNvCxnSpPr>
          <p:nvPr/>
        </p:nvCxnSpPr>
        <p:spPr>
          <a:xfrm flipV="1">
            <a:off x="3563888" y="4540444"/>
            <a:ext cx="288032" cy="54792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ige Legende 96"/>
          <p:cNvSpPr/>
          <p:nvPr/>
        </p:nvSpPr>
        <p:spPr>
          <a:xfrm>
            <a:off x="1259632" y="4070052"/>
            <a:ext cx="1008112" cy="547924"/>
          </a:xfrm>
          <a:prstGeom prst="wedgeRectCallout">
            <a:avLst>
              <a:gd name="adj1" fmla="val 137143"/>
              <a:gd name="adj2" fmla="val 166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Input Layer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8" name="Rechteckige Legende 97"/>
          <p:cNvSpPr/>
          <p:nvPr/>
        </p:nvSpPr>
        <p:spPr>
          <a:xfrm>
            <a:off x="6055783" y="4011396"/>
            <a:ext cx="1008112" cy="547924"/>
          </a:xfrm>
          <a:prstGeom prst="wedgeRectCallout">
            <a:avLst>
              <a:gd name="adj1" fmla="val -126655"/>
              <a:gd name="adj2" fmla="val 207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Output Layer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9" name="Rechteckige Legende 98"/>
          <p:cNvSpPr/>
          <p:nvPr/>
        </p:nvSpPr>
        <p:spPr>
          <a:xfrm>
            <a:off x="5364088" y="5718733"/>
            <a:ext cx="1656184" cy="547924"/>
          </a:xfrm>
          <a:prstGeom prst="wedgeRectCallout">
            <a:avLst>
              <a:gd name="adj1" fmla="val -115416"/>
              <a:gd name="adj2" fmla="val -932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Two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hidden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layers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61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Multilayer</a:t>
            </a:r>
            <a:r>
              <a:rPr lang="de-DE" dirty="0"/>
              <a:t> </a:t>
            </a:r>
            <a:r>
              <a:rPr lang="de-DE" dirty="0" err="1"/>
              <a:t>Perceptron</a:t>
            </a:r>
            <a:r>
              <a:rPr lang="de-DE" dirty="0"/>
              <a:t> (MLP)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3347864" y="3247484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3347864" y="3609864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3347864" y="3972244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884862" y="3609864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3851920" y="3061940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3851920" y="3424320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3851920" y="3786700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3851920" y="4149080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355976" y="3061940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355976" y="3424320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355976" y="3786700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4355976" y="4149080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3203848" y="2996952"/>
            <a:ext cx="504056" cy="144016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3768738" y="2996952"/>
            <a:ext cx="911274" cy="144016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4763194" y="2996952"/>
            <a:ext cx="456878" cy="1440160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Gerader Verbinder 19"/>
          <p:cNvCxnSpPr>
            <a:stCxn id="5" idx="6"/>
            <a:endCxn id="9" idx="2"/>
          </p:cNvCxnSpPr>
          <p:nvPr/>
        </p:nvCxnSpPr>
        <p:spPr>
          <a:xfrm flipV="1">
            <a:off x="3563888" y="3169952"/>
            <a:ext cx="288032" cy="18554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stCxn id="5" idx="6"/>
            <a:endCxn id="10" idx="2"/>
          </p:cNvCxnSpPr>
          <p:nvPr/>
        </p:nvCxnSpPr>
        <p:spPr>
          <a:xfrm>
            <a:off x="3563888" y="3355496"/>
            <a:ext cx="288032" cy="17683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stCxn id="6" idx="6"/>
            <a:endCxn id="10" idx="2"/>
          </p:cNvCxnSpPr>
          <p:nvPr/>
        </p:nvCxnSpPr>
        <p:spPr>
          <a:xfrm flipV="1">
            <a:off x="3563888" y="3532332"/>
            <a:ext cx="288032" cy="18554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stCxn id="6" idx="6"/>
            <a:endCxn id="11" idx="2"/>
          </p:cNvCxnSpPr>
          <p:nvPr/>
        </p:nvCxnSpPr>
        <p:spPr>
          <a:xfrm>
            <a:off x="3563888" y="3717876"/>
            <a:ext cx="288032" cy="17683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>
            <a:stCxn id="7" idx="6"/>
            <a:endCxn id="11" idx="2"/>
          </p:cNvCxnSpPr>
          <p:nvPr/>
        </p:nvCxnSpPr>
        <p:spPr>
          <a:xfrm flipV="1">
            <a:off x="3563888" y="3894712"/>
            <a:ext cx="288032" cy="18554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>
            <a:stCxn id="7" idx="6"/>
            <a:endCxn id="12" idx="2"/>
          </p:cNvCxnSpPr>
          <p:nvPr/>
        </p:nvCxnSpPr>
        <p:spPr>
          <a:xfrm>
            <a:off x="3563888" y="4080256"/>
            <a:ext cx="288032" cy="17683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stCxn id="9" idx="6"/>
            <a:endCxn id="13" idx="2"/>
          </p:cNvCxnSpPr>
          <p:nvPr/>
        </p:nvCxnSpPr>
        <p:spPr>
          <a:xfrm>
            <a:off x="4067944" y="3169952"/>
            <a:ext cx="288032" cy="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>
            <a:stCxn id="9" idx="6"/>
            <a:endCxn id="14" idx="2"/>
          </p:cNvCxnSpPr>
          <p:nvPr/>
        </p:nvCxnSpPr>
        <p:spPr>
          <a:xfrm>
            <a:off x="4067944" y="3169952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stCxn id="9" idx="6"/>
            <a:endCxn id="15" idx="2"/>
          </p:cNvCxnSpPr>
          <p:nvPr/>
        </p:nvCxnSpPr>
        <p:spPr>
          <a:xfrm>
            <a:off x="4067944" y="3169952"/>
            <a:ext cx="288032" cy="72476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>
            <a:stCxn id="9" idx="6"/>
            <a:endCxn id="16" idx="2"/>
          </p:cNvCxnSpPr>
          <p:nvPr/>
        </p:nvCxnSpPr>
        <p:spPr>
          <a:xfrm>
            <a:off x="4067944" y="3169952"/>
            <a:ext cx="288032" cy="108714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>
            <a:stCxn id="10" idx="6"/>
            <a:endCxn id="13" idx="2"/>
          </p:cNvCxnSpPr>
          <p:nvPr/>
        </p:nvCxnSpPr>
        <p:spPr>
          <a:xfrm flipV="1">
            <a:off x="4067944" y="3169952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stCxn id="10" idx="6"/>
            <a:endCxn id="14" idx="2"/>
          </p:cNvCxnSpPr>
          <p:nvPr/>
        </p:nvCxnSpPr>
        <p:spPr>
          <a:xfrm>
            <a:off x="4067944" y="3532332"/>
            <a:ext cx="288032" cy="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>
            <a:stCxn id="10" idx="6"/>
            <a:endCxn id="15" idx="2"/>
          </p:cNvCxnSpPr>
          <p:nvPr/>
        </p:nvCxnSpPr>
        <p:spPr>
          <a:xfrm>
            <a:off x="4067944" y="3532332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>
            <a:stCxn id="10" idx="6"/>
            <a:endCxn id="16" idx="2"/>
          </p:cNvCxnSpPr>
          <p:nvPr/>
        </p:nvCxnSpPr>
        <p:spPr>
          <a:xfrm>
            <a:off x="4067944" y="3532332"/>
            <a:ext cx="288032" cy="72476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stCxn id="11" idx="6"/>
            <a:endCxn id="14" idx="2"/>
          </p:cNvCxnSpPr>
          <p:nvPr/>
        </p:nvCxnSpPr>
        <p:spPr>
          <a:xfrm flipV="1">
            <a:off x="4067944" y="3532332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>
            <a:stCxn id="11" idx="6"/>
            <a:endCxn id="13" idx="2"/>
          </p:cNvCxnSpPr>
          <p:nvPr/>
        </p:nvCxnSpPr>
        <p:spPr>
          <a:xfrm flipV="1">
            <a:off x="4067944" y="3169952"/>
            <a:ext cx="288032" cy="72476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stCxn id="11" idx="6"/>
            <a:endCxn id="15" idx="2"/>
          </p:cNvCxnSpPr>
          <p:nvPr/>
        </p:nvCxnSpPr>
        <p:spPr>
          <a:xfrm>
            <a:off x="4067944" y="3894712"/>
            <a:ext cx="288032" cy="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>
            <a:stCxn id="11" idx="6"/>
            <a:endCxn id="16" idx="2"/>
          </p:cNvCxnSpPr>
          <p:nvPr/>
        </p:nvCxnSpPr>
        <p:spPr>
          <a:xfrm>
            <a:off x="4067944" y="3894712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stCxn id="12" idx="6"/>
            <a:endCxn id="16" idx="2"/>
          </p:cNvCxnSpPr>
          <p:nvPr/>
        </p:nvCxnSpPr>
        <p:spPr>
          <a:xfrm>
            <a:off x="4067944" y="4257092"/>
            <a:ext cx="288032" cy="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>
            <a:stCxn id="12" idx="6"/>
            <a:endCxn id="15" idx="2"/>
          </p:cNvCxnSpPr>
          <p:nvPr/>
        </p:nvCxnSpPr>
        <p:spPr>
          <a:xfrm flipV="1">
            <a:off x="4067944" y="3894712"/>
            <a:ext cx="288032" cy="36238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12" idx="6"/>
            <a:endCxn id="14" idx="2"/>
          </p:cNvCxnSpPr>
          <p:nvPr/>
        </p:nvCxnSpPr>
        <p:spPr>
          <a:xfrm flipV="1">
            <a:off x="4067944" y="3532332"/>
            <a:ext cx="288032" cy="72476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>
            <a:stCxn id="12" idx="6"/>
            <a:endCxn id="13" idx="2"/>
          </p:cNvCxnSpPr>
          <p:nvPr/>
        </p:nvCxnSpPr>
        <p:spPr>
          <a:xfrm flipV="1">
            <a:off x="4067944" y="3169952"/>
            <a:ext cx="288032" cy="1087140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>
            <a:stCxn id="13" idx="6"/>
            <a:endCxn id="8" idx="2"/>
          </p:cNvCxnSpPr>
          <p:nvPr/>
        </p:nvCxnSpPr>
        <p:spPr>
          <a:xfrm>
            <a:off x="4572000" y="3169952"/>
            <a:ext cx="312862" cy="54792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>
            <a:stCxn id="14" idx="6"/>
            <a:endCxn id="8" idx="2"/>
          </p:cNvCxnSpPr>
          <p:nvPr/>
        </p:nvCxnSpPr>
        <p:spPr>
          <a:xfrm>
            <a:off x="4572000" y="3532332"/>
            <a:ext cx="312862" cy="18554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>
            <a:stCxn id="15" idx="6"/>
            <a:endCxn id="8" idx="2"/>
          </p:cNvCxnSpPr>
          <p:nvPr/>
        </p:nvCxnSpPr>
        <p:spPr>
          <a:xfrm flipV="1">
            <a:off x="4572000" y="3717876"/>
            <a:ext cx="312862" cy="17683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>
            <a:stCxn id="16" idx="6"/>
            <a:endCxn id="8" idx="2"/>
          </p:cNvCxnSpPr>
          <p:nvPr/>
        </p:nvCxnSpPr>
        <p:spPr>
          <a:xfrm flipV="1">
            <a:off x="4572000" y="3717876"/>
            <a:ext cx="312862" cy="53921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>
            <a:stCxn id="5" idx="6"/>
            <a:endCxn id="11" idx="2"/>
          </p:cNvCxnSpPr>
          <p:nvPr/>
        </p:nvCxnSpPr>
        <p:spPr>
          <a:xfrm>
            <a:off x="3563888" y="3355496"/>
            <a:ext cx="288032" cy="53921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>
            <a:stCxn id="5" idx="6"/>
            <a:endCxn id="12" idx="2"/>
          </p:cNvCxnSpPr>
          <p:nvPr/>
        </p:nvCxnSpPr>
        <p:spPr>
          <a:xfrm>
            <a:off x="3563888" y="3355496"/>
            <a:ext cx="288032" cy="90159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/>
          <p:cNvCxnSpPr>
            <a:stCxn id="6" idx="6"/>
            <a:endCxn id="9" idx="2"/>
          </p:cNvCxnSpPr>
          <p:nvPr/>
        </p:nvCxnSpPr>
        <p:spPr>
          <a:xfrm flipV="1">
            <a:off x="3563888" y="3169952"/>
            <a:ext cx="288032" cy="54792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>
            <a:stCxn id="6" idx="6"/>
            <a:endCxn id="12" idx="2"/>
          </p:cNvCxnSpPr>
          <p:nvPr/>
        </p:nvCxnSpPr>
        <p:spPr>
          <a:xfrm>
            <a:off x="3563888" y="3717876"/>
            <a:ext cx="288032" cy="539216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>
            <a:stCxn id="7" idx="6"/>
            <a:endCxn id="9" idx="2"/>
          </p:cNvCxnSpPr>
          <p:nvPr/>
        </p:nvCxnSpPr>
        <p:spPr>
          <a:xfrm flipV="1">
            <a:off x="3563888" y="3169952"/>
            <a:ext cx="288032" cy="91030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>
            <a:stCxn id="7" idx="6"/>
            <a:endCxn id="10" idx="2"/>
          </p:cNvCxnSpPr>
          <p:nvPr/>
        </p:nvCxnSpPr>
        <p:spPr>
          <a:xfrm flipV="1">
            <a:off x="3563888" y="3532332"/>
            <a:ext cx="288032" cy="547924"/>
          </a:xfrm>
          <a:prstGeom prst="line">
            <a:avLst/>
          </a:prstGeom>
          <a:ln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ige Legende 51"/>
          <p:cNvSpPr/>
          <p:nvPr/>
        </p:nvSpPr>
        <p:spPr>
          <a:xfrm>
            <a:off x="395536" y="3106504"/>
            <a:ext cx="1977969" cy="788208"/>
          </a:xfrm>
          <a:prstGeom prst="wedgeRectCallout">
            <a:avLst>
              <a:gd name="adj1" fmla="val 90600"/>
              <a:gd name="adj2" fmla="val 214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Each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feature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gets</a:t>
            </a:r>
            <a:r>
              <a:rPr lang="de-DE" dirty="0">
                <a:solidFill>
                  <a:srgbClr val="002060"/>
                </a:solidFill>
              </a:rPr>
              <a:t> an </a:t>
            </a:r>
            <a:r>
              <a:rPr lang="de-DE" dirty="0" err="1">
                <a:solidFill>
                  <a:srgbClr val="002060"/>
                </a:solidFill>
              </a:rPr>
              <a:t>input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neuron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3" name="Rechteckige Legende 52"/>
          <p:cNvSpPr/>
          <p:nvPr/>
        </p:nvSpPr>
        <p:spPr>
          <a:xfrm>
            <a:off x="6005565" y="3366382"/>
            <a:ext cx="1950812" cy="821886"/>
          </a:xfrm>
          <a:prstGeom prst="wedgeRectCallout">
            <a:avLst>
              <a:gd name="adj1" fmla="val -89547"/>
              <a:gd name="adj2" fmla="val -79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Single </a:t>
            </a:r>
            <a:r>
              <a:rPr lang="de-DE" dirty="0" err="1">
                <a:solidFill>
                  <a:srgbClr val="002060"/>
                </a:solidFill>
              </a:rPr>
              <a:t>output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neuron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with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classification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4" name="Rechteckige Legende 53"/>
          <p:cNvSpPr/>
          <p:nvPr/>
        </p:nvSpPr>
        <p:spPr>
          <a:xfrm>
            <a:off x="3491880" y="4849122"/>
            <a:ext cx="1872208" cy="884133"/>
          </a:xfrm>
          <a:prstGeom prst="wedgeRectCallout">
            <a:avLst>
              <a:gd name="adj1" fmla="val -16071"/>
              <a:gd name="adj2" fmla="val -969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Multiple </a:t>
            </a:r>
            <a:r>
              <a:rPr lang="de-DE" dirty="0" err="1">
                <a:solidFill>
                  <a:srgbClr val="002060"/>
                </a:solidFill>
              </a:rPr>
              <a:t>fully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connected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hidden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layers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hteckige Legende 54"/>
              <p:cNvSpPr/>
              <p:nvPr/>
            </p:nvSpPr>
            <p:spPr>
              <a:xfrm>
                <a:off x="2987823" y="1700808"/>
                <a:ext cx="5328593" cy="762375"/>
              </a:xfrm>
              <a:prstGeom prst="wedgeRectCallout">
                <a:avLst>
                  <a:gd name="adj1" fmla="val -31277"/>
                  <a:gd name="adj2" fmla="val 13117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solidFill>
                      <a:srgbClr val="002060"/>
                    </a:solidFill>
                  </a:rPr>
                  <a:t>First </a:t>
                </a:r>
                <a:r>
                  <a:rPr lang="de-DE" dirty="0" err="1">
                    <a:solidFill>
                      <a:srgbClr val="002060"/>
                    </a:solidFill>
                  </a:rPr>
                  <a:t>weighted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sum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inputs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solidFill>
                      <a:srgbClr val="002060"/>
                    </a:solidFill>
                  </a:rPr>
                  <a:t>Then </a:t>
                </a:r>
                <a:r>
                  <a:rPr lang="de-DE" i="1" dirty="0" err="1">
                    <a:solidFill>
                      <a:srgbClr val="002060"/>
                    </a:solidFill>
                  </a:rPr>
                  <a:t>activation</a:t>
                </a:r>
                <a:r>
                  <a:rPr lang="de-DE" i="1" dirty="0">
                    <a:solidFill>
                      <a:srgbClr val="002060"/>
                    </a:solidFill>
                  </a:rPr>
                  <a:t> </a:t>
                </a:r>
                <a:r>
                  <a:rPr lang="de-DE" i="1" dirty="0" err="1">
                    <a:solidFill>
                      <a:srgbClr val="002060"/>
                    </a:solidFill>
                  </a:rPr>
                  <a:t>function</a:t>
                </a:r>
                <a:r>
                  <a:rPr lang="de-DE" dirty="0">
                    <a:solidFill>
                      <a:srgbClr val="002060"/>
                    </a:solidFill>
                  </a:rPr>
                  <a:t>, e.g,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𝑠𝑖𝑔𝑚𝑜𝑖𝑑</m:t>
                    </m:r>
                    <m:r>
                      <m:rPr>
                        <m:nor/>
                      </m:rPr>
                      <a:rPr lang="de-DE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𝑡𝑎𝑛h</m:t>
                    </m:r>
                  </m:oMath>
                </a14:m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Rechteckige Legend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3" y="1700808"/>
                <a:ext cx="5328593" cy="762375"/>
              </a:xfrm>
              <a:prstGeom prst="wedgeRectCallout">
                <a:avLst>
                  <a:gd name="adj1" fmla="val -31277"/>
                  <a:gd name="adj2" fmla="val 13117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325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Decision</a:t>
            </a:r>
            <a:r>
              <a:rPr lang="de-DE" dirty="0"/>
              <a:t> Surface </a:t>
            </a:r>
            <a:r>
              <a:rPr lang="de-DE" dirty="0" err="1"/>
              <a:t>of</a:t>
            </a:r>
            <a:r>
              <a:rPr lang="de-DE" dirty="0"/>
              <a:t> MLP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Shape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decision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boundary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depends</a:t>
            </a:r>
            <a:r>
              <a:rPr lang="de-DE" dirty="0">
                <a:solidFill>
                  <a:srgbClr val="002060"/>
                </a:solidFill>
              </a:rPr>
              <a:t> on </a:t>
            </a:r>
          </a:p>
          <a:p>
            <a:pPr lvl="1"/>
            <a:r>
              <a:rPr lang="de-DE" dirty="0" err="1">
                <a:solidFill>
                  <a:srgbClr val="002060"/>
                </a:solidFill>
              </a:rPr>
              <a:t>Activation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function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 err="1">
                <a:solidFill>
                  <a:srgbClr val="002060"/>
                </a:solidFill>
              </a:rPr>
              <a:t>Number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hidden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layers</a:t>
            </a:r>
            <a:endParaRPr lang="de-DE" dirty="0">
              <a:solidFill>
                <a:srgbClr val="002060"/>
              </a:solidFill>
            </a:endParaRPr>
          </a:p>
          <a:p>
            <a:pPr lvl="1"/>
            <a:r>
              <a:rPr lang="de-DE" dirty="0" err="1">
                <a:solidFill>
                  <a:srgbClr val="002060"/>
                </a:solidFill>
              </a:rPr>
              <a:t>Number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neurons</a:t>
            </a:r>
            <a:r>
              <a:rPr lang="de-DE" dirty="0">
                <a:solidFill>
                  <a:srgbClr val="002060"/>
                </a:solidFill>
              </a:rPr>
              <a:t> in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hidden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layers</a:t>
            </a:r>
            <a:endParaRPr lang="de-DE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3496163" cy="246731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04638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Overview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Classification</a:t>
            </a:r>
            <a:r>
              <a:rPr lang="de-DE" dirty="0">
                <a:solidFill>
                  <a:srgbClr val="002060"/>
                </a:solidFill>
              </a:rPr>
              <a:t> Models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b="1" dirty="0" err="1"/>
              <a:t>Comparison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Classification</a:t>
            </a:r>
            <a:r>
              <a:rPr lang="de-DE" b="1" dirty="0"/>
              <a:t> Models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722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Different </a:t>
                </a:r>
                <a:r>
                  <a:rPr lang="de-DE" dirty="0" err="1">
                    <a:solidFill>
                      <a:srgbClr val="002060"/>
                    </a:solidFill>
                  </a:rPr>
                  <a:t>approaches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behind</a:t>
                </a:r>
                <a:r>
                  <a:rPr lang="de-DE" dirty="0">
                    <a:solidFill>
                      <a:srgbClr val="002060"/>
                    </a:solidFill>
                  </a:rPr>
                  <a:t> all </a:t>
                </a:r>
                <a:r>
                  <a:rPr lang="de-DE" dirty="0" err="1">
                    <a:solidFill>
                      <a:srgbClr val="002060"/>
                    </a:solidFill>
                  </a:rPr>
                  <a:t>covered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classifiers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-</a:t>
                </a:r>
                <a:r>
                  <a:rPr lang="de-DE" dirty="0" err="1">
                    <a:solidFill>
                      <a:srgbClr val="002060"/>
                    </a:solidFill>
                  </a:rPr>
                  <a:t>nearest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Neighbor</a:t>
                </a:r>
                <a:r>
                  <a:rPr lang="de-DE" dirty="0">
                    <a:solidFill>
                      <a:srgbClr val="002060"/>
                    </a:solidFill>
                  </a:rPr>
                  <a:t>		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	Instance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based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Decision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Trees</a:t>
                </a:r>
                <a:r>
                  <a:rPr lang="de-DE" dirty="0">
                    <a:solidFill>
                      <a:srgbClr val="002060"/>
                    </a:solidFill>
                  </a:rPr>
                  <a:t>			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	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Rule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based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+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information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theory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Random </a:t>
                </a:r>
                <a:r>
                  <a:rPr lang="de-DE" dirty="0" err="1">
                    <a:solidFill>
                      <a:srgbClr val="002060"/>
                    </a:solidFill>
                  </a:rPr>
                  <a:t>Forests</a:t>
                </a:r>
                <a:r>
                  <a:rPr lang="de-DE" dirty="0">
                    <a:solidFill>
                      <a:srgbClr val="002060"/>
                    </a:solidFill>
                  </a:rPr>
                  <a:t>		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	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Randomized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ensemble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Logistic</a:t>
                </a:r>
                <a:r>
                  <a:rPr lang="de-DE" dirty="0">
                    <a:solidFill>
                      <a:srgbClr val="002060"/>
                    </a:solidFill>
                  </a:rPr>
                  <a:t> Regression		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	Regression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Naive </a:t>
                </a:r>
                <a:r>
                  <a:rPr lang="de-DE" dirty="0" err="1">
                    <a:solidFill>
                      <a:srgbClr val="002060"/>
                    </a:solidFill>
                  </a:rPr>
                  <a:t>Bayes</a:t>
                </a:r>
                <a:r>
                  <a:rPr lang="de-DE" dirty="0">
                    <a:solidFill>
                      <a:srgbClr val="002060"/>
                    </a:solidFill>
                  </a:rPr>
                  <a:t>			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	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Conditional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probability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>
                    <a:solidFill>
                      <a:srgbClr val="002060"/>
                    </a:solidFill>
                  </a:rPr>
                  <a:t>Support </a:t>
                </a:r>
                <a:r>
                  <a:rPr lang="de-DE" dirty="0" err="1">
                    <a:solidFill>
                      <a:srgbClr val="002060"/>
                    </a:solidFill>
                  </a:rPr>
                  <a:t>Vector</a:t>
                </a:r>
                <a:r>
                  <a:rPr lang="de-DE" dirty="0">
                    <a:solidFill>
                      <a:srgbClr val="002060"/>
                    </a:solidFill>
                  </a:rPr>
                  <a:t> Machines	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	Margin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maximization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+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kernels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Neural</a:t>
                </a:r>
                <a:r>
                  <a:rPr lang="de-DE" dirty="0">
                    <a:solidFill>
                      <a:srgbClr val="002060"/>
                    </a:solidFill>
                  </a:rPr>
                  <a:t> Networks		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	(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Very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complex</a:t>
                </a:r>
                <a:r>
                  <a:rPr lang="de-DE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) Regression</a:t>
                </a:r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605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Surfaces</a:t>
            </a:r>
            <a:br>
              <a:rPr lang="de-DE" dirty="0"/>
            </a:br>
            <a:r>
              <a:rPr lang="de-DE" dirty="0"/>
              <a:t>IRIS Data</a:t>
            </a:r>
            <a:endParaRPr lang="en-US" dirty="0"/>
          </a:p>
        </p:txBody>
      </p:sp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45" y="1690689"/>
            <a:ext cx="5809709" cy="4351338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300192" y="6110130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solidFill>
                  <a:srgbClr val="002060"/>
                </a:solidFill>
              </a:rPr>
              <a:t>Results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may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vary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with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hyper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parameter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tuning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74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Decision Surfaces</a:t>
            </a:r>
            <a:br>
              <a:rPr lang="en-US" dirty="0"/>
            </a:br>
            <a:r>
              <a:rPr lang="en-US" dirty="0"/>
              <a:t>Non-linear separable</a:t>
            </a:r>
          </a:p>
        </p:txBody>
      </p:sp>
      <p:pic>
        <p:nvPicPr>
          <p:cNvPr id="5" name="Inhaltsplatzhalter 4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04" y="1689925"/>
            <a:ext cx="5836191" cy="4351338"/>
          </a:xfrm>
          <a:ln>
            <a:solidFill>
              <a:srgbClr val="002060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300192" y="6110130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solidFill>
                  <a:srgbClr val="002060"/>
                </a:solidFill>
              </a:rPr>
              <a:t>Results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may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vary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with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hyper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parameter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tuning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96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Surfaces</a:t>
            </a:r>
            <a:br>
              <a:rPr lang="de-DE" dirty="0"/>
            </a:br>
            <a:r>
              <a:rPr lang="de-DE" dirty="0" err="1"/>
              <a:t>Circles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circles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300192" y="6110130"/>
            <a:ext cx="2781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solidFill>
                  <a:srgbClr val="002060"/>
                </a:solidFill>
              </a:rPr>
              <a:t>Results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may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vary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with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hyper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parameter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tuning</a:t>
            </a:r>
            <a:endParaRPr lang="en-US" sz="1000" dirty="0">
              <a:solidFill>
                <a:srgbClr val="002060"/>
              </a:solidFill>
            </a:endParaRPr>
          </a:p>
        </p:txBody>
      </p:sp>
      <p:pic>
        <p:nvPicPr>
          <p:cNvPr id="14" name="Inhaltsplatzhalter 1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904" y="1724998"/>
            <a:ext cx="5836191" cy="43508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21395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Execution</a:t>
            </a:r>
            <a:r>
              <a:rPr lang="de-DE" dirty="0"/>
              <a:t> Times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Inhaltsplatzhalter 2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2204864"/>
            <a:ext cx="2641436" cy="25922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Inhaltsplatzhalter 2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2204864"/>
            <a:ext cx="2641436" cy="259228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3879417" y="5877272"/>
            <a:ext cx="5264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02060"/>
                </a:solidFill>
              </a:rPr>
              <a:t>Times </a:t>
            </a:r>
            <a:r>
              <a:rPr lang="de-DE" sz="1000" dirty="0" err="1">
                <a:solidFill>
                  <a:srgbClr val="002060"/>
                </a:solidFill>
              </a:rPr>
              <a:t>taken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using</a:t>
            </a:r>
            <a:r>
              <a:rPr lang="de-DE" sz="1000" dirty="0">
                <a:solidFill>
                  <a:srgbClr val="002060"/>
                </a:solidFill>
              </a:rPr>
              <a:t> GWDG </a:t>
            </a:r>
            <a:r>
              <a:rPr lang="de-DE" sz="1000" dirty="0" err="1">
                <a:solidFill>
                  <a:srgbClr val="002060"/>
                </a:solidFill>
              </a:rPr>
              <a:t>Jupyter</a:t>
            </a:r>
            <a:r>
              <a:rPr lang="de-DE" sz="1000" dirty="0">
                <a:solidFill>
                  <a:srgbClr val="002060"/>
                </a:solidFill>
              </a:rPr>
              <a:t> Hub </a:t>
            </a:r>
            <a:r>
              <a:rPr lang="de-DE" sz="1000" dirty="0" err="1">
                <a:solidFill>
                  <a:srgbClr val="002060"/>
                </a:solidFill>
              </a:rPr>
              <a:t>and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scikit-learn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implementations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of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the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algorithms</a:t>
            </a:r>
            <a:r>
              <a:rPr lang="de-DE" sz="1000" dirty="0">
                <a:solidFill>
                  <a:srgbClr val="002060"/>
                </a:solidFill>
              </a:rPr>
              <a:t>.</a:t>
            </a:r>
          </a:p>
          <a:p>
            <a:r>
              <a:rPr lang="de-DE" sz="1000" dirty="0">
                <a:solidFill>
                  <a:srgbClr val="002060"/>
                </a:solidFill>
              </a:rPr>
              <a:t>Data </a:t>
            </a:r>
            <a:r>
              <a:rPr lang="de-DE" sz="1000" dirty="0" err="1">
                <a:solidFill>
                  <a:srgbClr val="002060"/>
                </a:solidFill>
              </a:rPr>
              <a:t>randomly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generated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with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using</a:t>
            </a:r>
            <a:r>
              <a:rPr lang="de-DE" sz="1000" dirty="0">
                <a:solidFill>
                  <a:srgbClr val="002060"/>
                </a:solidFill>
              </a:rPr>
              <a:t> </a:t>
            </a:r>
            <a:r>
              <a:rPr lang="de-DE" sz="1000" dirty="0" err="1">
                <a:solidFill>
                  <a:srgbClr val="002060"/>
                </a:solidFill>
              </a:rPr>
              <a:t>scikit-learn.datasets.make_moons</a:t>
            </a:r>
            <a:r>
              <a:rPr lang="de-DE" sz="1000" dirty="0">
                <a:solidFill>
                  <a:srgbClr val="002060"/>
                </a:solidFill>
              </a:rPr>
              <a:t> (</a:t>
            </a:r>
            <a:r>
              <a:rPr lang="de-DE" sz="1000" dirty="0" err="1">
                <a:solidFill>
                  <a:srgbClr val="002060"/>
                </a:solidFill>
              </a:rPr>
              <a:t>July</a:t>
            </a:r>
            <a:r>
              <a:rPr lang="de-DE" sz="1000" dirty="0">
                <a:solidFill>
                  <a:srgbClr val="002060"/>
                </a:solidFill>
              </a:rPr>
              <a:t> 2018)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4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Formal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Object </a:t>
                </a:r>
                <a:r>
                  <a:rPr lang="de-DE" dirty="0" err="1">
                    <a:solidFill>
                      <a:srgbClr val="002060"/>
                    </a:solidFill>
                  </a:rPr>
                  <a:t>space</a:t>
                </a:r>
                <a:endParaRPr lang="de-DE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𝑜𝑏𝑗𝑒𝑐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𝑜𝑏𝑗𝑒𝑐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 </m:t>
                        </m:r>
                      </m:e>
                    </m:d>
                  </m:oMath>
                </a14:m>
                <a:endParaRPr lang="de-DE" b="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Often</a:t>
                </a:r>
                <a:r>
                  <a:rPr lang="de-DE" dirty="0">
                    <a:solidFill>
                      <a:srgbClr val="002060"/>
                    </a:solidFill>
                  </a:rPr>
                  <a:t> infinite</a:t>
                </a:r>
                <a:endParaRPr lang="de-DE" b="0" dirty="0">
                  <a:solidFill>
                    <a:srgbClr val="002060"/>
                  </a:solidFill>
                </a:endParaRPr>
              </a:p>
              <a:p>
                <a:r>
                  <a:rPr lang="de-DE" dirty="0" err="1"/>
                  <a:t>Representations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objects</a:t>
                </a:r>
                <a:r>
                  <a:rPr lang="de-DE" dirty="0"/>
                  <a:t> in a </a:t>
                </a:r>
                <a:r>
                  <a:rPr lang="de-DE" dirty="0" err="1"/>
                  <a:t>feature</a:t>
                </a:r>
                <a:r>
                  <a:rPr lang="de-DE" dirty="0"/>
                  <a:t> </a:t>
                </a:r>
                <a:r>
                  <a:rPr lang="de-DE" dirty="0" err="1"/>
                  <a:t>space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Set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classes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𝑐𝑙𝑎𝑠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𝑐𝑙𝑎𝑠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A </a:t>
                </a:r>
                <a:r>
                  <a:rPr lang="de-DE" i="1" dirty="0" err="1">
                    <a:solidFill>
                      <a:srgbClr val="002060"/>
                    </a:solidFill>
                  </a:rPr>
                  <a:t>target</a:t>
                </a:r>
                <a:r>
                  <a:rPr lang="de-DE" i="1" dirty="0">
                    <a:solidFill>
                      <a:srgbClr val="002060"/>
                    </a:solidFill>
                  </a:rPr>
                  <a:t> </a:t>
                </a:r>
                <a:r>
                  <a:rPr lang="de-DE" i="1" dirty="0" err="1">
                    <a:solidFill>
                      <a:srgbClr val="002060"/>
                    </a:solidFill>
                  </a:rPr>
                  <a:t>concept</a:t>
                </a:r>
                <a:r>
                  <a:rPr lang="de-DE" i="1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that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maps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objects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classes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/>
                  <a:t>Classification</a:t>
                </a:r>
                <a:endParaRPr lang="de-DE" dirty="0"/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Finding</a:t>
                </a:r>
                <a:r>
                  <a:rPr lang="de-DE" dirty="0">
                    <a:solidFill>
                      <a:srgbClr val="002060"/>
                    </a:solidFill>
                  </a:rPr>
                  <a:t> an </a:t>
                </a:r>
                <a:r>
                  <a:rPr lang="de-DE" dirty="0" err="1">
                    <a:solidFill>
                      <a:srgbClr val="002060"/>
                    </a:solidFill>
                  </a:rPr>
                  <a:t>approximation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target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concept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endParaRPr lang="de-DE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75+ Free Stock Images 3D Human Character Best Collection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5024"/>
            <a:ext cx="1790942" cy="2387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Wolkenförmige Legende 6"/>
              <p:cNvSpPr/>
              <p:nvPr/>
            </p:nvSpPr>
            <p:spPr>
              <a:xfrm>
                <a:off x="6688687" y="2223814"/>
                <a:ext cx="2372846" cy="1241822"/>
              </a:xfrm>
              <a:prstGeom prst="cloudCallout">
                <a:avLst>
                  <a:gd name="adj1" fmla="val -34670"/>
                  <a:gd name="adj2" fmla="val 97356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2060"/>
                    </a:solidFill>
                  </a:rPr>
                  <a:t>How do </a:t>
                </a:r>
                <a:r>
                  <a:rPr lang="de-DE" dirty="0" err="1">
                    <a:solidFill>
                      <a:srgbClr val="002060"/>
                    </a:solidFill>
                  </a:rPr>
                  <a:t>you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get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Wolkenförmige Legend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87" y="2223814"/>
                <a:ext cx="2372846" cy="1241822"/>
              </a:xfrm>
              <a:prstGeom prst="cloudCallout">
                <a:avLst>
                  <a:gd name="adj1" fmla="val -34670"/>
                  <a:gd name="adj2" fmla="val 97356"/>
                </a:avLst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787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Strengths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Weaknesses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565006"/>
              </p:ext>
            </p:extLst>
          </p:nvPr>
        </p:nvGraphicFramePr>
        <p:xfrm>
          <a:off x="107505" y="1825625"/>
          <a:ext cx="8928989" cy="348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4276848555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4124505485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1257481837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4088223268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1598807434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3345852385"/>
                    </a:ext>
                  </a:extLst>
                </a:gridCol>
                <a:gridCol w="1308145">
                  <a:extLst>
                    <a:ext uri="{9D8B030D-6E8A-4147-A177-3AD203B41FA5}">
                      <a16:colId xmlns:a16="http://schemas.microsoft.com/office/drawing/2014/main" val="3412777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Explanatory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value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Consise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representation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aseline="0" dirty="0"/>
                        <a:t>Scoring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Categorical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features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Missing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features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Correlated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features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1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𝑘-nearest Neighbor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03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Decision</a:t>
                      </a:r>
                      <a:r>
                        <a:rPr lang="de-DE" sz="12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2060"/>
                          </a:solidFill>
                        </a:rPr>
                        <a:t>Tree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618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Random </a:t>
                      </a:r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Forest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92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Logistic</a:t>
                      </a:r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 Regression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63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Naive </a:t>
                      </a:r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Bayes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non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u="none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105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SVM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72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2060"/>
                          </a:solidFill>
                        </a:rPr>
                        <a:t>Neural</a:t>
                      </a:r>
                      <a:r>
                        <a:rPr lang="de-DE" sz="1200" dirty="0">
                          <a:solidFill>
                            <a:srgbClr val="002060"/>
                          </a:solidFill>
                        </a:rPr>
                        <a:t> Network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425126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642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Overview</a:t>
            </a:r>
            <a:endParaRPr lang="de-DE" dirty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>
                <a:solidFill>
                  <a:srgbClr val="002060"/>
                </a:solidFill>
              </a:rPr>
              <a:t>Classification</a:t>
            </a:r>
            <a:r>
              <a:rPr lang="de-DE" dirty="0">
                <a:solidFill>
                  <a:srgbClr val="002060"/>
                </a:solidFill>
              </a:rPr>
              <a:t> Models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Models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b="1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6924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assigning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objects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criteria</a:t>
            </a:r>
            <a:endParaRPr lang="de-DE" dirty="0"/>
          </a:p>
          <a:p>
            <a:pPr lvl="1"/>
            <a:r>
              <a:rPr lang="de-DE" dirty="0" err="1"/>
              <a:t>Confusion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 </a:t>
            </a:r>
            <a:r>
              <a:rPr lang="de-DE" dirty="0" err="1"/>
              <a:t>commonly</a:t>
            </a:r>
            <a:r>
              <a:rPr lang="de-DE" dirty="0"/>
              <a:t> </a:t>
            </a:r>
            <a:r>
              <a:rPr lang="de-DE" dirty="0" err="1"/>
              <a:t>used</a:t>
            </a:r>
            <a:endParaRPr lang="de-DE" dirty="0"/>
          </a:p>
          <a:p>
            <a:endParaRPr lang="de-DE" dirty="0"/>
          </a:p>
          <a:p>
            <a:r>
              <a:rPr lang="de-DE" dirty="0"/>
              <a:t>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algorithms</a:t>
            </a:r>
            <a:endParaRPr lang="de-DE" dirty="0"/>
          </a:p>
          <a:p>
            <a:pPr lvl="1"/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dirty="0" err="1"/>
              <a:t>ensembles</a:t>
            </a:r>
            <a:r>
              <a:rPr lang="de-DE" dirty="0"/>
              <a:t>, </a:t>
            </a:r>
            <a:r>
              <a:rPr lang="de-DE" dirty="0" err="1"/>
              <a:t>regressions</a:t>
            </a:r>
            <a:r>
              <a:rPr lang="de-DE" dirty="0"/>
              <a:t>, …</a:t>
            </a:r>
          </a:p>
          <a:p>
            <a:pPr lvl="1"/>
            <a:endParaRPr lang="de-DE" dirty="0"/>
          </a:p>
          <a:p>
            <a:r>
              <a:rPr lang="de-DE" dirty="0"/>
              <a:t>Different </a:t>
            </a:r>
            <a:r>
              <a:rPr lang="de-DE" dirty="0" err="1"/>
              <a:t>algorithms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/>
              <a:t> in different </a:t>
            </a:r>
            <a:r>
              <a:rPr lang="de-DE" dirty="0" err="1"/>
              <a:t>situations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62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„</a:t>
            </a:r>
            <a:r>
              <a:rPr lang="de-DE" dirty="0" err="1"/>
              <a:t>Whale</a:t>
            </a:r>
            <a:r>
              <a:rPr lang="de-DE" dirty="0"/>
              <a:t>“ Hypothesis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Why</a:t>
            </a:r>
            <a:r>
              <a:rPr lang="de-DE" dirty="0">
                <a:solidFill>
                  <a:srgbClr val="002060"/>
                </a:solidFill>
              </a:rPr>
              <a:t> do </a:t>
            </a:r>
            <a:r>
              <a:rPr lang="de-DE" dirty="0" err="1">
                <a:solidFill>
                  <a:srgbClr val="002060"/>
                </a:solidFill>
              </a:rPr>
              <a:t>we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know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this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is</a:t>
            </a:r>
            <a:r>
              <a:rPr lang="de-DE" dirty="0">
                <a:solidFill>
                  <a:srgbClr val="002060"/>
                </a:solidFill>
              </a:rPr>
              <a:t> a </a:t>
            </a:r>
            <a:r>
              <a:rPr lang="de-DE" dirty="0" err="1">
                <a:solidFill>
                  <a:srgbClr val="002060"/>
                </a:solidFill>
              </a:rPr>
              <a:t>whale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7" name="Inhaltsplatzhalter 4" descr="Free vector graphic: Orca, Killer &lt;strong&gt;Whale&lt;/strong&gt;, &lt;strong&gt;Whale&lt;/strong&gt;, Fish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4"/>
          <a:stretch/>
        </p:blipFill>
        <p:spPr bwMode="auto">
          <a:xfrm>
            <a:off x="2576339" y="2275897"/>
            <a:ext cx="3991322" cy="2660507"/>
          </a:xfrm>
          <a:prstGeom prst="rect">
            <a:avLst/>
          </a:prstGeom>
        </p:spPr>
      </p:pic>
      <p:sp>
        <p:nvSpPr>
          <p:cNvPr id="10" name="Rechteckige Legende 9"/>
          <p:cNvSpPr/>
          <p:nvPr/>
        </p:nvSpPr>
        <p:spPr>
          <a:xfrm>
            <a:off x="6438660" y="2348880"/>
            <a:ext cx="2088232" cy="648072"/>
          </a:xfrm>
          <a:prstGeom prst="wedgeRectCallout">
            <a:avLst>
              <a:gd name="adj1" fmla="val -82510"/>
              <a:gd name="adj2" fmla="val 1030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Blue </a:t>
            </a:r>
            <a:r>
              <a:rPr lang="de-DE" dirty="0" err="1">
                <a:solidFill>
                  <a:srgbClr val="002060"/>
                </a:solidFill>
              </a:rPr>
              <a:t>background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1" name="Rechteckige Legende 10"/>
          <p:cNvSpPr/>
          <p:nvPr/>
        </p:nvSpPr>
        <p:spPr>
          <a:xfrm>
            <a:off x="410379" y="2439624"/>
            <a:ext cx="2088232" cy="648072"/>
          </a:xfrm>
          <a:prstGeom prst="wedgeRectCallout">
            <a:avLst>
              <a:gd name="adj1" fmla="val 155125"/>
              <a:gd name="adj2" fmla="val 413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Has</a:t>
            </a:r>
            <a:r>
              <a:rPr lang="de-DE" dirty="0">
                <a:solidFill>
                  <a:srgbClr val="002060"/>
                </a:solidFill>
              </a:rPr>
              <a:t> a </a:t>
            </a:r>
            <a:r>
              <a:rPr lang="de-DE" dirty="0" err="1">
                <a:solidFill>
                  <a:srgbClr val="002060"/>
                </a:solidFill>
              </a:rPr>
              <a:t>fin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107504" y="3627492"/>
            <a:ext cx="1763688" cy="648072"/>
          </a:xfrm>
          <a:prstGeom prst="wedgeRectCallout">
            <a:avLst>
              <a:gd name="adj1" fmla="val 141506"/>
              <a:gd name="adj2" fmla="val -527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Oval </a:t>
            </a:r>
            <a:r>
              <a:rPr lang="de-DE" dirty="0" err="1">
                <a:solidFill>
                  <a:srgbClr val="002060"/>
                </a:solidFill>
              </a:rPr>
              <a:t>body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3" name="Rechteckige Legende 12"/>
          <p:cNvSpPr/>
          <p:nvPr/>
        </p:nvSpPr>
        <p:spPr>
          <a:xfrm>
            <a:off x="321534" y="4767315"/>
            <a:ext cx="1994232" cy="917896"/>
          </a:xfrm>
          <a:prstGeom prst="wedgeRectCallout">
            <a:avLst>
              <a:gd name="adj1" fmla="val 104527"/>
              <a:gd name="adj2" fmla="val -1418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Black top, </a:t>
            </a:r>
            <a:r>
              <a:rPr lang="de-DE" dirty="0" err="1">
                <a:solidFill>
                  <a:srgbClr val="002060"/>
                </a:solidFill>
              </a:rPr>
              <a:t>white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bottom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03365" y="5253633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Objects </a:t>
            </a:r>
            <a:r>
              <a:rPr lang="de-DE" dirty="0" err="1">
                <a:solidFill>
                  <a:srgbClr val="002060"/>
                </a:solidFill>
              </a:rPr>
              <a:t>with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fins</a:t>
            </a:r>
            <a:r>
              <a:rPr lang="de-DE" dirty="0">
                <a:solidFill>
                  <a:srgbClr val="002060"/>
                </a:solidFill>
              </a:rPr>
              <a:t>, an oval </a:t>
            </a:r>
            <a:r>
              <a:rPr lang="de-DE" dirty="0" err="1">
                <a:solidFill>
                  <a:srgbClr val="002060"/>
                </a:solidFill>
              </a:rPr>
              <a:t>general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shape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that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black</a:t>
            </a:r>
            <a:r>
              <a:rPr lang="de-DE" dirty="0">
                <a:solidFill>
                  <a:srgbClr val="002060"/>
                </a:solidFill>
              </a:rPr>
              <a:t> on top </a:t>
            </a:r>
            <a:r>
              <a:rPr lang="de-DE" dirty="0" err="1">
                <a:solidFill>
                  <a:srgbClr val="002060"/>
                </a:solidFill>
              </a:rPr>
              <a:t>and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white</a:t>
            </a:r>
            <a:r>
              <a:rPr lang="de-DE" dirty="0">
                <a:solidFill>
                  <a:srgbClr val="002060"/>
                </a:solidFill>
              </a:rPr>
              <a:t> on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bottom</a:t>
            </a:r>
            <a:r>
              <a:rPr lang="de-DE" dirty="0">
                <a:solidFill>
                  <a:srgbClr val="002060"/>
                </a:solidFill>
              </a:rPr>
              <a:t> in front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a </a:t>
            </a:r>
            <a:r>
              <a:rPr lang="de-DE" dirty="0" err="1">
                <a:solidFill>
                  <a:srgbClr val="002060"/>
                </a:solidFill>
              </a:rPr>
              <a:t>blue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background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whales</a:t>
            </a:r>
            <a:r>
              <a:rPr lang="de-DE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483768" y="525363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Hypothesis:</a:t>
            </a:r>
          </a:p>
        </p:txBody>
      </p:sp>
    </p:spTree>
    <p:extLst>
      <p:ext uri="{BB962C8B-B14F-4D97-AF65-F5344CB8AC3E}">
        <p14:creationId xmlns:p14="http://schemas.microsoft.com/office/powerpoint/2010/main" val="77672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A </a:t>
                </a:r>
                <a:r>
                  <a:rPr lang="de-DE" dirty="0" err="1">
                    <a:solidFill>
                      <a:srgbClr val="002060"/>
                    </a:solidFill>
                  </a:rPr>
                  <a:t>hypothesis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maps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features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to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classes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)→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Approximation </a:t>
                </a:r>
                <a:r>
                  <a:rPr lang="de-DE" dirty="0" err="1">
                    <a:solidFill>
                      <a:srgbClr val="002060"/>
                    </a:solidFill>
                  </a:rPr>
                  <a:t>of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the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target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concept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de-DE" b="0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Hypothesis =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Classifier</a:t>
                </a:r>
                <a:r>
                  <a:rPr lang="de-DE" dirty="0">
                    <a:solidFill>
                      <a:srgbClr val="002060"/>
                    </a:solidFill>
                  </a:rPr>
                  <a:t> =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Classification</a:t>
                </a:r>
                <a:r>
                  <a:rPr lang="de-DE" dirty="0">
                    <a:solidFill>
                      <a:srgbClr val="002060"/>
                    </a:solidFill>
                  </a:rPr>
                  <a:t> Model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Grafik 4" descr="75+ Free Stock Images 3D Human Character Best Collection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5024"/>
            <a:ext cx="1790942" cy="2387923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6228184" y="2060848"/>
            <a:ext cx="2833349" cy="1404788"/>
          </a:xfrm>
          <a:prstGeom prst="cloudCallout">
            <a:avLst>
              <a:gd name="adj1" fmla="val -24988"/>
              <a:gd name="adj2" fmla="val 10820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What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if</a:t>
            </a:r>
            <a:r>
              <a:rPr lang="de-DE" dirty="0">
                <a:solidFill>
                  <a:srgbClr val="002060"/>
                </a:solidFill>
              </a:rPr>
              <a:t> I am not </a:t>
            </a:r>
            <a:r>
              <a:rPr lang="de-DE" dirty="0" err="1">
                <a:solidFill>
                  <a:srgbClr val="002060"/>
                </a:solidFill>
              </a:rPr>
              <a:t>sure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about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class</a:t>
            </a:r>
            <a:r>
              <a:rPr lang="de-DE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940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Scores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rgbClr val="002060"/>
                    </a:solidFill>
                  </a:rPr>
                  <a:t>A </a:t>
                </a:r>
                <a:r>
                  <a:rPr lang="de-DE" dirty="0" err="1">
                    <a:solidFill>
                      <a:srgbClr val="002060"/>
                    </a:solidFill>
                  </a:rPr>
                  <a:t>numeric</a:t>
                </a:r>
                <a:r>
                  <a:rPr lang="de-DE" dirty="0">
                    <a:solidFill>
                      <a:srgbClr val="002060"/>
                    </a:solidFill>
                  </a:rPr>
                  <a:t> score </a:t>
                </a:r>
                <a:r>
                  <a:rPr lang="de-DE" dirty="0" err="1">
                    <a:solidFill>
                      <a:srgbClr val="002060"/>
                    </a:solidFill>
                  </a:rPr>
                  <a:t>for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each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Often</a:t>
                </a:r>
                <a:r>
                  <a:rPr lang="de-DE" dirty="0">
                    <a:solidFill>
                      <a:srgbClr val="002060"/>
                    </a:solidFill>
                  </a:rPr>
                  <a:t> a </a:t>
                </a:r>
                <a:r>
                  <a:rPr lang="de-DE" dirty="0" err="1">
                    <a:solidFill>
                      <a:srgbClr val="002060"/>
                    </a:solidFill>
                  </a:rPr>
                  <a:t>probability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distribution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sup>
                    </m:sSup>
                  </m:oMath>
                </a14:m>
                <a:endParaRPr lang="de-DE" b="0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</m:d>
                            <m:r>
                              <a:rPr lang="de-DE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 err="1">
                    <a:solidFill>
                      <a:srgbClr val="002060"/>
                    </a:solidFill>
                  </a:rPr>
                  <a:t>Example</a:t>
                </a:r>
                <a:endParaRPr lang="de-DE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Three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classes</a:t>
                </a:r>
                <a:r>
                  <a:rPr lang="de-DE" dirty="0">
                    <a:solidFill>
                      <a:srgbClr val="002060"/>
                    </a:solidFill>
                  </a:rPr>
                  <a:t>: „</a:t>
                </a:r>
                <a:r>
                  <a:rPr lang="de-DE" dirty="0" err="1">
                    <a:solidFill>
                      <a:srgbClr val="002060"/>
                    </a:solidFill>
                  </a:rPr>
                  <a:t>whale</a:t>
                </a:r>
                <a:r>
                  <a:rPr lang="de-DE" dirty="0">
                    <a:solidFill>
                      <a:srgbClr val="002060"/>
                    </a:solidFill>
                  </a:rPr>
                  <a:t>“, „</a:t>
                </a:r>
                <a:r>
                  <a:rPr lang="de-DE" dirty="0" err="1">
                    <a:solidFill>
                      <a:srgbClr val="002060"/>
                    </a:solidFill>
                  </a:rPr>
                  <a:t>bear</a:t>
                </a:r>
                <a:r>
                  <a:rPr lang="de-DE" dirty="0">
                    <a:solidFill>
                      <a:srgbClr val="002060"/>
                    </a:solidFill>
                  </a:rPr>
                  <a:t>“, „</a:t>
                </a:r>
                <a:r>
                  <a:rPr lang="de-DE" dirty="0" err="1">
                    <a:solidFill>
                      <a:srgbClr val="002060"/>
                    </a:solidFill>
                  </a:rPr>
                  <a:t>other</a:t>
                </a:r>
                <a:r>
                  <a:rPr lang="de-DE" dirty="0">
                    <a:solidFill>
                      <a:srgbClr val="002060"/>
                    </a:solidFill>
                  </a:rPr>
                  <a:t>“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whalepicture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</m:d>
                      </m:e>
                    </m:d>
                    <m:r>
                      <a:rPr lang="de-DE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0.7,0.1,0.2</m:t>
                        </m:r>
                      </m:e>
                    </m:d>
                  </m:oMath>
                </a14:m>
                <a:endParaRPr lang="de-DE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de-DE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r>
                  <a:rPr lang="de-DE" dirty="0">
                    <a:solidFill>
                      <a:srgbClr val="002060"/>
                    </a:solidFill>
                  </a:rPr>
                  <a:t>Standard </a:t>
                </a:r>
                <a:r>
                  <a:rPr lang="de-DE" dirty="0" err="1">
                    <a:solidFill>
                      <a:srgbClr val="002060"/>
                    </a:solidFill>
                  </a:rPr>
                  <a:t>approach</a:t>
                </a:r>
                <a:r>
                  <a:rPr lang="de-DE" dirty="0">
                    <a:solidFill>
                      <a:srgbClr val="002060"/>
                    </a:solidFill>
                  </a:rPr>
                  <a:t>: </a:t>
                </a:r>
              </a:p>
              <a:p>
                <a:pPr lvl="1"/>
                <a:r>
                  <a:rPr lang="de-DE" dirty="0" err="1">
                    <a:solidFill>
                      <a:srgbClr val="002060"/>
                    </a:solidFill>
                  </a:rPr>
                  <a:t>Classification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is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class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with</a:t>
                </a:r>
                <a:r>
                  <a:rPr lang="de-DE" dirty="0">
                    <a:solidFill>
                      <a:srgbClr val="002060"/>
                    </a:solidFill>
                  </a:rPr>
                  <a:t> </a:t>
                </a:r>
                <a:r>
                  <a:rPr lang="de-DE" dirty="0" err="1">
                    <a:solidFill>
                      <a:srgbClr val="002060"/>
                    </a:solidFill>
                  </a:rPr>
                  <a:t>highest</a:t>
                </a:r>
                <a:r>
                  <a:rPr lang="de-DE" dirty="0">
                    <a:solidFill>
                      <a:srgbClr val="002060"/>
                    </a:solidFill>
                  </a:rPr>
                  <a:t> score</a:t>
                </a:r>
              </a:p>
              <a:p>
                <a:endParaRPr lang="de-DE" dirty="0">
                  <a:solidFill>
                    <a:srgbClr val="002060"/>
                  </a:solidFill>
                </a:endParaRPr>
              </a:p>
              <a:p>
                <a:endParaRPr lang="de-DE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sp>
        <p:nvSpPr>
          <p:cNvPr id="5" name="Rechteckige Legende 4"/>
          <p:cNvSpPr/>
          <p:nvPr/>
        </p:nvSpPr>
        <p:spPr>
          <a:xfrm>
            <a:off x="1835696" y="4509120"/>
            <a:ext cx="1440160" cy="288032"/>
          </a:xfrm>
          <a:prstGeom prst="wedgeRectCallout">
            <a:avLst>
              <a:gd name="adj1" fmla="val 87303"/>
              <a:gd name="adj2" fmla="val -1808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score </a:t>
            </a:r>
            <a:r>
              <a:rPr lang="de-DE" dirty="0" err="1">
                <a:solidFill>
                  <a:srgbClr val="002060"/>
                </a:solidFill>
              </a:rPr>
              <a:t>whale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3419872" y="4800228"/>
            <a:ext cx="1440160" cy="288032"/>
          </a:xfrm>
          <a:prstGeom prst="wedgeRectCallout">
            <a:avLst>
              <a:gd name="adj1" fmla="val 4762"/>
              <a:gd name="adj2" fmla="val -2867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score </a:t>
            </a:r>
            <a:r>
              <a:rPr lang="de-DE" dirty="0" err="1">
                <a:solidFill>
                  <a:srgbClr val="002060"/>
                </a:solidFill>
              </a:rPr>
              <a:t>bear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5020776" y="4764713"/>
            <a:ext cx="1440160" cy="288032"/>
          </a:xfrm>
          <a:prstGeom prst="wedgeRectCallout">
            <a:avLst>
              <a:gd name="adj1" fmla="val -70900"/>
              <a:gd name="adj2" fmla="val -2549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score </a:t>
            </a:r>
            <a:r>
              <a:rPr lang="de-DE" dirty="0" err="1">
                <a:solidFill>
                  <a:srgbClr val="002060"/>
                </a:solidFill>
              </a:rPr>
              <a:t>other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6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Thresholds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Scores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Different </a:t>
            </a:r>
            <a:r>
              <a:rPr lang="de-DE" dirty="0" err="1">
                <a:solidFill>
                  <a:srgbClr val="002060"/>
                </a:solidFill>
              </a:rPr>
              <a:t>thresholds</a:t>
            </a:r>
            <a:r>
              <a:rPr lang="de-DE" dirty="0">
                <a:solidFill>
                  <a:srgbClr val="002060"/>
                </a:solidFill>
              </a:rPr>
              <a:t> also </a:t>
            </a:r>
            <a:r>
              <a:rPr lang="de-DE" dirty="0" err="1">
                <a:solidFill>
                  <a:srgbClr val="002060"/>
                </a:solidFill>
              </a:rPr>
              <a:t>possible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Science https://sherbold.github.io/intro-to-data-science</a:t>
            </a:r>
            <a:endParaRPr lang="de-DE"/>
          </a:p>
        </p:txBody>
      </p:sp>
      <p:pic>
        <p:nvPicPr>
          <p:cNvPr id="5" name="Inhaltsplatzhalter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839" y="2348880"/>
            <a:ext cx="3734321" cy="264832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hteckige Legende 6"/>
          <p:cNvSpPr/>
          <p:nvPr/>
        </p:nvSpPr>
        <p:spPr>
          <a:xfrm>
            <a:off x="5148064" y="5264269"/>
            <a:ext cx="3203848" cy="912694"/>
          </a:xfrm>
          <a:prstGeom prst="wedgeRectCallout">
            <a:avLst>
              <a:gd name="adj1" fmla="val -84819"/>
              <a:gd name="adj2" fmla="val -1512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Many “No Spam” incorrectly detected as spam if “highest” score is used</a:t>
            </a:r>
          </a:p>
        </p:txBody>
      </p:sp>
      <p:sp>
        <p:nvSpPr>
          <p:cNvPr id="8" name="Rechteckige Legende 7"/>
          <p:cNvSpPr/>
          <p:nvPr/>
        </p:nvSpPr>
        <p:spPr>
          <a:xfrm>
            <a:off x="179512" y="5131958"/>
            <a:ext cx="4032448" cy="912694"/>
          </a:xfrm>
          <a:prstGeom prst="wedgeRectCallout">
            <a:avLst>
              <a:gd name="adj1" fmla="val 37564"/>
              <a:gd name="adj2" fmla="val -910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Threshold of 0.2 would miss “Spam” but better identify “No Spam”</a:t>
            </a:r>
          </a:p>
        </p:txBody>
      </p:sp>
    </p:spTree>
    <p:extLst>
      <p:ext uri="{BB962C8B-B14F-4D97-AF65-F5344CB8AC3E}">
        <p14:creationId xmlns:p14="http://schemas.microsoft.com/office/powerpoint/2010/main" val="2124588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DS3Goe2018">
      <a:dk1>
        <a:srgbClr val="1895CB"/>
      </a:dk1>
      <a:lt1>
        <a:srgbClr val="FFFAEA"/>
      </a:lt1>
      <a:dk2>
        <a:srgbClr val="045C83"/>
      </a:dk2>
      <a:lt2>
        <a:srgbClr val="FFF2E5"/>
      </a:lt2>
      <a:accent1>
        <a:srgbClr val="0581B7"/>
      </a:accent1>
      <a:accent2>
        <a:srgbClr val="FF9013"/>
      </a:accent2>
      <a:accent3>
        <a:srgbClr val="3A2BD4"/>
      </a:accent3>
      <a:accent4>
        <a:srgbClr val="CFA100"/>
      </a:accent4>
      <a:accent5>
        <a:srgbClr val="CF6D00"/>
      </a:accent5>
      <a:accent6>
        <a:srgbClr val="190D90"/>
      </a:accent6>
      <a:hlink>
        <a:srgbClr val="1895CB"/>
      </a:hlink>
      <a:folHlink>
        <a:srgbClr val="1895CB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2676</Words>
  <Application>Microsoft Office PowerPoint</Application>
  <PresentationFormat>On-screen Show (4:3)</PresentationFormat>
  <Paragraphs>548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 Math</vt:lpstr>
      <vt:lpstr>Wingdings</vt:lpstr>
      <vt:lpstr>Office-Design</vt:lpstr>
      <vt:lpstr> Chapter 07  Classification </vt:lpstr>
      <vt:lpstr>Outline</vt:lpstr>
      <vt:lpstr>Example of Classification</vt:lpstr>
      <vt:lpstr>The General Problem</vt:lpstr>
      <vt:lpstr>The Formal Problem</vt:lpstr>
      <vt:lpstr>The „Whale“ Hypothesis</vt:lpstr>
      <vt:lpstr>The Hypothesis</vt:lpstr>
      <vt:lpstr>Classification using Scores</vt:lpstr>
      <vt:lpstr>Thresholds for Scores</vt:lpstr>
      <vt:lpstr>Quality of Hypothesis</vt:lpstr>
      <vt:lpstr>The Confusion Matrix</vt:lpstr>
      <vt:lpstr>Binary Classification</vt:lpstr>
      <vt:lpstr>The Binary Confusion Matrix</vt:lpstr>
      <vt:lpstr>Binary Performance Metrics (1)</vt:lpstr>
      <vt:lpstr>Binary Performance Metrics (2)</vt:lpstr>
      <vt:lpstr>Binary Performance Metrics (3)</vt:lpstr>
      <vt:lpstr>Receiver Operator Characteristics (ROC)</vt:lpstr>
      <vt:lpstr>Area Under the Curve (AUC)</vt:lpstr>
      <vt:lpstr>Micro and Macro Averaging</vt:lpstr>
      <vt:lpstr>Outline</vt:lpstr>
      <vt:lpstr>Overview of Classifiers</vt:lpstr>
      <vt:lpstr>k-nearest Neighbor</vt:lpstr>
      <vt:lpstr>Impact of k</vt:lpstr>
      <vt:lpstr>Decision Trees</vt:lpstr>
      <vt:lpstr>Basic Decision Tree Algorithm</vt:lpstr>
      <vt:lpstr>The „Most Informative Feature“</vt:lpstr>
      <vt:lpstr>Decision Surface of Decision Trees</vt:lpstr>
      <vt:lpstr>Random Forest</vt:lpstr>
      <vt:lpstr>Bagging as Ensemble Learner</vt:lpstr>
      <vt:lpstr>Decision Surface of Random Forests</vt:lpstr>
      <vt:lpstr>Logistic Regression</vt:lpstr>
      <vt:lpstr>Odds Ratios</vt:lpstr>
      <vt:lpstr>Decision Surface of Logistic Regression</vt:lpstr>
      <vt:lpstr>Naive Bayes</vt:lpstr>
      <vt:lpstr>From Bayes Law to Naive Bayes</vt:lpstr>
      <vt:lpstr>Multinomial and Gaussian Naive Bayes</vt:lpstr>
      <vt:lpstr>Decision Surface of Naive Bayes</vt:lpstr>
      <vt:lpstr>Support Vector Machines (SVM)</vt:lpstr>
      <vt:lpstr>Non-linear SVMs through Kernels</vt:lpstr>
      <vt:lpstr>Decision Surface of SVMs</vt:lpstr>
      <vt:lpstr>Neural Networks</vt:lpstr>
      <vt:lpstr>Multilayer Perceptron (MLP)</vt:lpstr>
      <vt:lpstr>Decision Surface of MLP</vt:lpstr>
      <vt:lpstr>Outline</vt:lpstr>
      <vt:lpstr>General Approach</vt:lpstr>
      <vt:lpstr>Comparison of Decision Surfaces IRIS Data</vt:lpstr>
      <vt:lpstr>Comparison of Decision Surfaces Non-linear separable</vt:lpstr>
      <vt:lpstr>Comparison of Decision Surfaces Circles within circles</vt:lpstr>
      <vt:lpstr>Comparison of Execution Times</vt:lpstr>
      <vt:lpstr>Strengths and Weaknesses</vt:lpstr>
      <vt:lpstr>Outline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2021-03-18T07:21:54Z</dcterms:modified>
</cp:coreProperties>
</file>