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74" r:id="rId7"/>
    <p:sldId id="267" r:id="rId8"/>
    <p:sldId id="262" r:id="rId9"/>
    <p:sldId id="263" r:id="rId10"/>
    <p:sldId id="270" r:id="rId11"/>
    <p:sldId id="272" r:id="rId12"/>
    <p:sldId id="271" r:id="rId13"/>
    <p:sldId id="264" r:id="rId14"/>
    <p:sldId id="265" r:id="rId15"/>
    <p:sldId id="266" r:id="rId16"/>
    <p:sldId id="268" r:id="rId17"/>
    <p:sldId id="269" r:id="rId18"/>
    <p:sldId id="275" r:id="rId19"/>
    <p:sldId id="273" r:id="rId20"/>
  </p:sldIdLst>
  <p:sldSz cx="9144000" cy="6858000" type="screen4x3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8EF"/>
    <a:srgbClr val="FFF6EB"/>
    <a:srgbClr val="FFBB6E"/>
    <a:srgbClr val="D8E1E6"/>
    <a:srgbClr val="007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22"/>
    <p:restoredTop sz="94851"/>
  </p:normalViewPr>
  <p:slideViewPr>
    <p:cSldViewPr>
      <p:cViewPr varScale="1">
        <p:scale>
          <a:sx n="157" d="100"/>
          <a:sy n="157" d="100"/>
        </p:scale>
        <p:origin x="1796" y="88"/>
      </p:cViewPr>
      <p:guideLst>
        <p:guide orient="horz" pos="216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C146D-62F7-43FA-9E74-FCA69FF93FC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1B9AD-A124-4991-9B5F-F2CBC0807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93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2CEDA-5074-4F67-AF85-393C0A79EFD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524000"/>
            <a:ext cx="54864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F181-46C1-4A86-9951-08EC291283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63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206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 noProof="0" dirty="0"/>
              <a:t>Click to edit Master text styles</a:t>
            </a:r>
          </a:p>
          <a:p>
            <a:pPr lvl="1">
              <a:defRPr/>
            </a:pPr>
            <a:r>
              <a:rPr lang="en-US" noProof="0" dirty="0"/>
              <a:t>Second level</a:t>
            </a:r>
          </a:p>
          <a:p>
            <a:pPr lvl="2">
              <a:defRPr/>
            </a:pPr>
            <a:r>
              <a:rPr lang="en-US" noProof="0" dirty="0"/>
              <a:t>Third level</a:t>
            </a:r>
          </a:p>
          <a:p>
            <a:pPr lvl="3">
              <a:defRPr/>
            </a:pPr>
            <a:r>
              <a:rPr lang="en-US" noProof="0" dirty="0"/>
              <a:t>Fourth level</a:t>
            </a:r>
          </a:p>
          <a:p>
            <a:pPr lvl="4">
              <a:defRPr/>
            </a:pPr>
            <a:r>
              <a:rPr lang="en-US" noProof="0" dirty="0"/>
              <a:t>Fifth level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Drag picture to placeholder or click icon to add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 dirty="0"/>
              <a:t>Mastertextformat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1" y="6365085"/>
            <a:ext cx="9121323" cy="4929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ußzeilenplatzhalter 9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43491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rgbClr val="0097CE"/>
          </a:solidFill>
          <a:latin typeface="+mj-lt"/>
          <a:ea typeface="+mj-ea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rgbClr val="002060"/>
          </a:solidFill>
          <a:latin typeface="+mn-lt"/>
          <a:ea typeface="+mn-ea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rgbClr val="002060"/>
          </a:solidFill>
          <a:latin typeface="+mn-lt"/>
          <a:ea typeface="+mn-ea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rgbClr val="002060"/>
          </a:solidFill>
          <a:latin typeface="+mn-lt"/>
          <a:ea typeface="+mn-ea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tmp"/><Relationship Id="rId4" Type="http://schemas.openxmlformats.org/officeDocument/2006/relationships/image" Target="../media/image21.tm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143000" y="908720"/>
            <a:ext cx="6858000" cy="3314749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Chapter 09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Time </a:t>
            </a:r>
            <a:r>
              <a:rPr lang="en-US"/>
              <a:t>Series Analysis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Dr. Steffen Herbold</a:t>
            </a:r>
          </a:p>
          <a:p>
            <a:pPr>
              <a:defRPr/>
            </a:pPr>
            <a:r>
              <a:rPr lang="en-US" dirty="0"/>
              <a:t>herbold@cs.uni-goettingen.de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Differencing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Detrending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DE" dirty="0"/>
                  <a:t>Instead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regression</a:t>
                </a:r>
                <a:r>
                  <a:rPr lang="de-DE" dirty="0"/>
                  <a:t> / </a:t>
                </a:r>
                <a:r>
                  <a:rPr lang="de-DE" dirty="0" err="1"/>
                  <a:t>removal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mean</a:t>
                </a:r>
                <a:r>
                  <a:rPr lang="de-DE" dirty="0"/>
                  <a:t> </a:t>
                </a:r>
                <a:r>
                  <a:rPr lang="de-DE" dirty="0" err="1"/>
                  <a:t>seasonal</a:t>
                </a:r>
                <a:r>
                  <a:rPr lang="de-DE" dirty="0"/>
                  <a:t> </a:t>
                </a:r>
                <a:r>
                  <a:rPr lang="de-DE" dirty="0" err="1"/>
                  <a:t>effects</a:t>
                </a:r>
                <a:endParaRPr lang="de-DE" dirty="0"/>
              </a:p>
              <a:p>
                <a:r>
                  <a:rPr lang="de-DE" dirty="0" err="1"/>
                  <a:t>Differencing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detrending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order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dirty="0"/>
              </a:p>
              <a:p>
                <a:pPr lvl="1"/>
                <a:r>
                  <a:rPr lang="de-DE" dirty="0"/>
                  <a:t>First </a:t>
                </a:r>
                <a:r>
                  <a:rPr lang="de-DE" dirty="0" err="1"/>
                  <a:t>difference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moving</a:t>
                </a:r>
                <a:r>
                  <a:rPr lang="de-DE" dirty="0"/>
                  <a:t> </a:t>
                </a:r>
                <a:r>
                  <a:rPr lang="de-DE" dirty="0" err="1"/>
                  <a:t>mean</a:t>
                </a:r>
                <a:r>
                  <a:rPr lang="de-DE" dirty="0"/>
                  <a:t> </a:t>
                </a:r>
                <a:r>
                  <a:rPr lang="de-DE" dirty="0" err="1"/>
                  <a:t>values</a:t>
                </a:r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de-DE" dirty="0" err="1"/>
                  <a:t>Similar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linear </a:t>
                </a:r>
                <a:r>
                  <a:rPr lang="de-DE" dirty="0" err="1"/>
                  <a:t>trends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de-DE" dirty="0"/>
                  <a:t>Second </a:t>
                </a:r>
                <a:r>
                  <a:rPr lang="de-DE" dirty="0" err="1"/>
                  <a:t>difference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moving</a:t>
                </a:r>
                <a:r>
                  <a:rPr lang="de-DE" dirty="0"/>
                  <a:t> </a:t>
                </a:r>
                <a:r>
                  <a:rPr lang="de-DE" dirty="0" err="1"/>
                  <a:t>mean</a:t>
                </a:r>
                <a:r>
                  <a:rPr lang="de-DE" dirty="0"/>
                  <a:t> </a:t>
                </a:r>
                <a:r>
                  <a:rPr lang="de-DE" dirty="0" err="1"/>
                  <a:t>and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change</a:t>
                </a:r>
                <a:r>
                  <a:rPr lang="de-DE" dirty="0"/>
                  <a:t> in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movement</a:t>
                </a:r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2)</a:t>
                </a:r>
              </a:p>
              <a:p>
                <a:pPr lvl="2"/>
                <a:r>
                  <a:rPr lang="de-DE" dirty="0" err="1"/>
                  <a:t>Similar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quadratic</a:t>
                </a:r>
                <a:r>
                  <a:rPr lang="de-DE" dirty="0"/>
                  <a:t> </a:t>
                </a:r>
                <a:r>
                  <a:rPr lang="de-DE" dirty="0" err="1"/>
                  <a:t>trends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5" name="Inhaltsplatzhalter 5" descr="Bildschirmausschnit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92080" y="3861048"/>
            <a:ext cx="2987714" cy="2107431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943414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Differencing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Adjustment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Seasonal </a:t>
                </a:r>
                <a:r>
                  <a:rPr lang="de-DE" dirty="0" err="1"/>
                  <a:t>differencing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seasons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periodicity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de-DE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</m:sSubSup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/>
                    </m:sSubSup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−12</m:t>
                        </m:r>
                      </m:sub>
                    </m:sSub>
                  </m:oMath>
                </a14:m>
                <a:r>
                  <a:rPr lang="en-US" dirty="0"/>
                  <a:t> would be seasonal differencing for monthly data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5" name="Inhaltsplatzhalter 5" descr="Bildschirmausschnit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87824" y="3212976"/>
            <a:ext cx="2987714" cy="2161867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30743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Adjustments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Inhaltsplatzhalter 4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031" y="2924944"/>
            <a:ext cx="2631711" cy="196650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1" name="Grafik 10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825625"/>
            <a:ext cx="2731022" cy="195293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2" name="Grafik 11" descr="Bildschirmausschnitt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65260" y="1821654"/>
            <a:ext cx="2787923" cy="196087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3" name="Inhaltsplatzhalter 5" descr="Bildschirmausschnit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31841" y="4086700"/>
            <a:ext cx="2731022" cy="196650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4" name="Inhaltsplatzhalter 5" descr="Bildschirmausschnitt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65259" y="4086700"/>
            <a:ext cx="2787923" cy="1966505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98354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Autocorrelation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Relationship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time </a:t>
            </a:r>
            <a:r>
              <a:rPr lang="de-DE" dirty="0" err="1"/>
              <a:t>series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time </a:t>
            </a:r>
            <a:r>
              <a:rPr lang="de-DE" dirty="0" err="1"/>
              <a:t>series</a:t>
            </a:r>
            <a:r>
              <a:rPr lang="de-DE" dirty="0"/>
              <a:t> </a:t>
            </a:r>
            <a:r>
              <a:rPr lang="de-DE" dirty="0" err="1"/>
              <a:t>values</a:t>
            </a:r>
            <a:endParaRPr lang="de-DE" dirty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3212976"/>
            <a:ext cx="2763493" cy="194151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Grafik 5" descr="Bildschirmausschnit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6666" y="3212976"/>
            <a:ext cx="2763493" cy="194151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Grafik 6" descr="Bildschirmausschnitt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7796" y="3215950"/>
            <a:ext cx="2763493" cy="1938536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Rechteckige Legende 7"/>
          <p:cNvSpPr/>
          <p:nvPr/>
        </p:nvSpPr>
        <p:spPr>
          <a:xfrm>
            <a:off x="1691680" y="5433792"/>
            <a:ext cx="2202457" cy="371826"/>
          </a:xfrm>
          <a:prstGeom prst="wedgeRectCallout">
            <a:avLst>
              <a:gd name="adj1" fmla="val -41121"/>
              <a:gd name="adj2" fmla="val -22603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Fairly</a:t>
            </a:r>
            <a:r>
              <a:rPr lang="de-DE" sz="1400" dirty="0">
                <a:solidFill>
                  <a:srgbClr val="002060"/>
                </a:solidFill>
              </a:rPr>
              <a:t> linear </a:t>
            </a:r>
            <a:r>
              <a:rPr lang="de-DE" sz="1400" dirty="0" err="1">
                <a:solidFill>
                  <a:srgbClr val="002060"/>
                </a:solidFill>
              </a:rPr>
              <a:t>relationship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9" name="Rechteckige Legende 8"/>
          <p:cNvSpPr/>
          <p:nvPr/>
        </p:nvSpPr>
        <p:spPr>
          <a:xfrm>
            <a:off x="6553587" y="5433792"/>
            <a:ext cx="2202457" cy="371826"/>
          </a:xfrm>
          <a:prstGeom prst="wedgeRectCallout">
            <a:avLst>
              <a:gd name="adj1" fmla="val 5932"/>
              <a:gd name="adj2" fmla="val -22398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002060"/>
                </a:solidFill>
              </a:rPr>
              <a:t>More </a:t>
            </a:r>
            <a:r>
              <a:rPr lang="de-DE" sz="1400" dirty="0" err="1">
                <a:solidFill>
                  <a:srgbClr val="002060"/>
                </a:solidFill>
              </a:rPr>
              <a:t>or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less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random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0" name="Rechteckige Legende 9"/>
          <p:cNvSpPr/>
          <p:nvPr/>
        </p:nvSpPr>
        <p:spPr>
          <a:xfrm>
            <a:off x="4110436" y="5433792"/>
            <a:ext cx="2202457" cy="371826"/>
          </a:xfrm>
          <a:prstGeom prst="wedgeRectCallout">
            <a:avLst>
              <a:gd name="adj1" fmla="val 3856"/>
              <a:gd name="adj2" fmla="val -20759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Spread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increasing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9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Autocorrelation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</a:t>
            </a:r>
            <a:endParaRPr lang="en-US" dirty="0"/>
          </a:p>
        </p:txBody>
      </p:sp>
      <p:pic>
        <p:nvPicPr>
          <p:cNvPr id="5" name="Inhaltsplatzhalter 4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64904"/>
            <a:ext cx="3600953" cy="2495898"/>
          </a:xfrm>
          <a:ln>
            <a:solidFill>
              <a:srgbClr val="002060"/>
            </a:solidFill>
          </a:ln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ige Legende 5"/>
              <p:cNvSpPr/>
              <p:nvPr/>
            </p:nvSpPr>
            <p:spPr>
              <a:xfrm>
                <a:off x="3131840" y="1916711"/>
                <a:ext cx="2304256" cy="371826"/>
              </a:xfrm>
              <a:prstGeom prst="wedgeRectCallout">
                <a:avLst>
                  <a:gd name="adj1" fmla="val -57381"/>
                  <a:gd name="adj2" fmla="val 280154"/>
                </a:avLst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>
                    <a:solidFill>
                      <a:srgbClr val="002060"/>
                    </a:solidFill>
                  </a:rPr>
                  <a:t>Strong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correlation</a:t>
                </a:r>
                <a:r>
                  <a:rPr lang="de-DE" sz="1400" dirty="0">
                    <a:solidFill>
                      <a:srgbClr val="002060"/>
                    </a:solidFill>
                  </a:rPr>
                  <a:t> at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Rechteckige Legend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916711"/>
                <a:ext cx="2304256" cy="371826"/>
              </a:xfrm>
              <a:prstGeom prst="wedgeRectCallout">
                <a:avLst>
                  <a:gd name="adj1" fmla="val -57381"/>
                  <a:gd name="adj2" fmla="val 280154"/>
                </a:avLst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ige Legende 6"/>
              <p:cNvSpPr/>
              <p:nvPr/>
            </p:nvSpPr>
            <p:spPr>
              <a:xfrm>
                <a:off x="1475656" y="5337169"/>
                <a:ext cx="2160240" cy="371826"/>
              </a:xfrm>
              <a:prstGeom prst="wedgeRectCallout">
                <a:avLst>
                  <a:gd name="adj1" fmla="val 23197"/>
                  <a:gd name="adj2" fmla="val -320304"/>
                </a:avLst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>
                    <a:solidFill>
                      <a:srgbClr val="002060"/>
                    </a:solidFill>
                  </a:rPr>
                  <a:t>Weak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correlation</a:t>
                </a:r>
                <a:r>
                  <a:rPr lang="de-DE" sz="1400" dirty="0">
                    <a:solidFill>
                      <a:srgbClr val="002060"/>
                    </a:solidFill>
                  </a:rPr>
                  <a:t> at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hteckige Legend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337169"/>
                <a:ext cx="2160240" cy="371826"/>
              </a:xfrm>
              <a:prstGeom prst="wedgeRectCallout">
                <a:avLst>
                  <a:gd name="adj1" fmla="val 23197"/>
                  <a:gd name="adj2" fmla="val -320304"/>
                </a:avLst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ige Legende 7"/>
          <p:cNvSpPr/>
          <p:nvPr/>
        </p:nvSpPr>
        <p:spPr>
          <a:xfrm>
            <a:off x="5452492" y="2636912"/>
            <a:ext cx="3062858" cy="535239"/>
          </a:xfrm>
          <a:prstGeom prst="wedgeRectCallout">
            <a:avLst>
              <a:gd name="adj1" fmla="val -101082"/>
              <a:gd name="adj2" fmla="val 12154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Some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seasonal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effect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remaining</a:t>
            </a:r>
            <a:r>
              <a:rPr lang="de-DE" sz="1400" dirty="0">
                <a:solidFill>
                  <a:srgbClr val="002060"/>
                </a:solidFill>
              </a:rPr>
              <a:t>, </a:t>
            </a:r>
            <a:r>
              <a:rPr lang="de-DE" sz="1400" dirty="0" err="1">
                <a:solidFill>
                  <a:srgbClr val="002060"/>
                </a:solidFill>
              </a:rPr>
              <a:t>weakening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every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year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94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Partial </a:t>
            </a:r>
            <a:r>
              <a:rPr lang="de-DE" dirty="0" err="1"/>
              <a:t>Autocorrelation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Autocorrelation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by</a:t>
                </a:r>
                <a:r>
                  <a:rPr lang="de-DE" dirty="0"/>
                  <a:t> „</a:t>
                </a:r>
                <a:r>
                  <a:rPr lang="de-DE" dirty="0" err="1"/>
                  <a:t>carrying</a:t>
                </a:r>
                <a:r>
                  <a:rPr lang="de-DE" dirty="0"/>
                  <a:t> </a:t>
                </a:r>
                <a:r>
                  <a:rPr lang="de-DE" dirty="0" err="1"/>
                  <a:t>over</a:t>
                </a:r>
                <a:r>
                  <a:rPr lang="de-DE" dirty="0"/>
                  <a:t>“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and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correlated</a:t>
                </a:r>
                <a:r>
                  <a:rPr lang="de-DE" dirty="0"/>
                  <a:t> </a:t>
                </a:r>
                <a:endParaRPr lang="de-DE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de-DE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</m:oMath>
                </a14:m>
                <a:r>
                  <a:rPr lang="de-DE" dirty="0"/>
                  <a:t> 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correlated</a:t>
                </a:r>
                <a:endParaRPr lang="de-DE" dirty="0"/>
              </a:p>
              <a:p>
                <a:pPr lvl="1"/>
                <a:r>
                  <a:rPr lang="de-DE" dirty="0" err="1"/>
                  <a:t>How</a:t>
                </a:r>
                <a:r>
                  <a:rPr lang="de-DE" dirty="0"/>
                  <a:t> </a:t>
                </a:r>
                <a:r>
                  <a:rPr lang="de-DE" dirty="0" err="1"/>
                  <a:t>much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correlation</a:t>
                </a:r>
                <a:r>
                  <a:rPr lang="de-DE" dirty="0"/>
                  <a:t> </a:t>
                </a:r>
                <a:r>
                  <a:rPr lang="de-DE" dirty="0" err="1"/>
                  <a:t>between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dirty="0"/>
                  <a:t> is not explained by the above correlations?</a:t>
                </a:r>
              </a:p>
              <a:p>
                <a:pPr lvl="1"/>
                <a:r>
                  <a:rPr lang="de-DE" dirty="0"/>
                  <a:t>In </a:t>
                </a:r>
                <a:r>
                  <a:rPr lang="de-DE" dirty="0" err="1"/>
                  <a:t>other</a:t>
                </a:r>
                <a:r>
                  <a:rPr lang="de-DE" dirty="0"/>
                  <a:t> </a:t>
                </a:r>
                <a:r>
                  <a:rPr lang="de-DE" dirty="0" err="1"/>
                  <a:t>words</a:t>
                </a:r>
                <a:r>
                  <a:rPr lang="de-DE" dirty="0"/>
                  <a:t>, </a:t>
                </a:r>
                <a:r>
                  <a:rPr lang="de-DE" dirty="0" err="1"/>
                  <a:t>how</a:t>
                </a:r>
                <a:r>
                  <a:rPr lang="de-DE" dirty="0"/>
                  <a:t> </a:t>
                </a:r>
                <a:r>
                  <a:rPr lang="de-DE" dirty="0" err="1"/>
                  <a:t>much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correlation</a:t>
                </a:r>
                <a:r>
                  <a:rPr lang="de-DE" dirty="0"/>
                  <a:t> </a:t>
                </a:r>
                <a:r>
                  <a:rPr lang="de-DE" dirty="0" err="1"/>
                  <a:t>between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dirty="0"/>
                  <a:t> is independent of the correlation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de-DE" dirty="0"/>
                  <a:t> 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de-DE" dirty="0"/>
                  <a:t> 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8" name="Grafik 7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476" y="3992183"/>
            <a:ext cx="3176468" cy="220752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" name="Inhaltsplatzhalter 4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3992184"/>
            <a:ext cx="3184894" cy="2207519"/>
          </a:xfrm>
          <a:prstGeom prst="rect">
            <a:avLst/>
          </a:prstGeom>
          <a:ln>
            <a:solidFill>
              <a:srgbClr val="00206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ige Legende 10"/>
              <p:cNvSpPr/>
              <p:nvPr/>
            </p:nvSpPr>
            <p:spPr>
              <a:xfrm>
                <a:off x="6732240" y="6176963"/>
                <a:ext cx="2160240" cy="637314"/>
              </a:xfrm>
              <a:prstGeom prst="wedgeRectCallout">
                <a:avLst>
                  <a:gd name="adj1" fmla="val -111548"/>
                  <a:gd name="adj2" fmla="val -129039"/>
                </a:avLst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>
                    <a:solidFill>
                      <a:srgbClr val="002060"/>
                    </a:solidFill>
                  </a:rPr>
                  <a:t>Correlation at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1400" dirty="0">
                    <a:solidFill>
                      <a:srgbClr val="002060"/>
                    </a:solidFill>
                  </a:rPr>
                  <a:t> explained by auto correlation at </a:t>
                </a:r>
                <a14:m>
                  <m:oMath xmlns:m="http://schemas.openxmlformats.org/officeDocument/2006/math">
                    <m:r>
                      <a:rPr lang="de-DE" sz="1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14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hteckige Legend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6176963"/>
                <a:ext cx="2160240" cy="637314"/>
              </a:xfrm>
              <a:prstGeom prst="wedgeRectCallout">
                <a:avLst>
                  <a:gd name="adj1" fmla="val -111548"/>
                  <a:gd name="adj2" fmla="val -129039"/>
                </a:avLst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585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ARMA Time Series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Requires </a:t>
                </a:r>
                <a:r>
                  <a:rPr lang="de-DE" dirty="0" err="1"/>
                  <a:t>detrended</a:t>
                </a:r>
                <a:r>
                  <a:rPr lang="de-DE" dirty="0"/>
                  <a:t> </a:t>
                </a:r>
                <a:r>
                  <a:rPr lang="de-DE" dirty="0" err="1"/>
                  <a:t>and</a:t>
                </a:r>
                <a:r>
                  <a:rPr lang="de-DE" dirty="0"/>
                  <a:t> </a:t>
                </a:r>
                <a:r>
                  <a:rPr lang="de-DE" dirty="0" err="1"/>
                  <a:t>seasonally</a:t>
                </a:r>
                <a:r>
                  <a:rPr lang="de-DE" dirty="0"/>
                  <a:t> </a:t>
                </a:r>
                <a:r>
                  <a:rPr lang="de-DE" dirty="0" err="1"/>
                  <a:t>adjusted</a:t>
                </a:r>
                <a:r>
                  <a:rPr lang="de-DE" dirty="0"/>
                  <a:t> </a:t>
                </a:r>
                <a:r>
                  <a:rPr lang="de-DE" dirty="0" err="1"/>
                  <a:t>data</a:t>
                </a:r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Model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autocorrelation</a:t>
                </a:r>
                <a:r>
                  <a:rPr lang="de-DE" dirty="0"/>
                  <a:t> </a:t>
                </a:r>
                <a:r>
                  <a:rPr lang="de-DE" dirty="0" err="1"/>
                  <a:t>part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a time </a:t>
                </a:r>
                <a:r>
                  <a:rPr lang="de-DE" dirty="0" err="1"/>
                  <a:t>series</a:t>
                </a:r>
                <a:endParaRPr lang="de-DE" dirty="0"/>
              </a:p>
              <a:p>
                <a:endParaRPr lang="de-D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5" name="Geschweifte Klammer links 4"/>
          <p:cNvSpPr/>
          <p:nvPr/>
        </p:nvSpPr>
        <p:spPr>
          <a:xfrm rot="16200000">
            <a:off x="2339752" y="3068960"/>
            <a:ext cx="144016" cy="1872208"/>
          </a:xfrm>
          <a:prstGeom prst="lef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eschweifte Klammer links 5"/>
          <p:cNvSpPr/>
          <p:nvPr/>
        </p:nvSpPr>
        <p:spPr>
          <a:xfrm rot="16200000">
            <a:off x="4499992" y="3068961"/>
            <a:ext cx="144016" cy="1872208"/>
          </a:xfrm>
          <a:prstGeom prst="lef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1280681" y="425646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Autoregressive (AR)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491880" y="4260962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2060"/>
                </a:solidFill>
              </a:rPr>
              <a:t>Moving</a:t>
            </a:r>
            <a:r>
              <a:rPr lang="de-DE" dirty="0">
                <a:solidFill>
                  <a:srgbClr val="002060"/>
                </a:solidFill>
              </a:rPr>
              <a:t> Average (MA)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ige Legende 8"/>
              <p:cNvSpPr/>
              <p:nvPr/>
            </p:nvSpPr>
            <p:spPr>
              <a:xfrm>
                <a:off x="827584" y="4941168"/>
                <a:ext cx="2201366" cy="648072"/>
              </a:xfrm>
              <a:prstGeom prst="wedgeRectCallout">
                <a:avLst>
                  <a:gd name="adj1" fmla="val 36885"/>
                  <a:gd name="adj2" fmla="val -84318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>
                    <a:solidFill>
                      <a:srgbClr val="002060"/>
                    </a:solidFill>
                  </a:rPr>
                  <a:t>Constant plus linear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combination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of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the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400" dirty="0">
                    <a:solidFill>
                      <a:srgbClr val="002060"/>
                    </a:solidFill>
                  </a:rPr>
                  <a:t> past values</a:t>
                </a:r>
              </a:p>
            </p:txBody>
          </p:sp>
        </mc:Choice>
        <mc:Fallback xmlns="">
          <p:sp>
            <p:nvSpPr>
              <p:cNvPr id="9" name="Rechteckige Legend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41168"/>
                <a:ext cx="2201366" cy="648072"/>
              </a:xfrm>
              <a:prstGeom prst="wedgeRectCallout">
                <a:avLst>
                  <a:gd name="adj1" fmla="val 36885"/>
                  <a:gd name="adj2" fmla="val -84318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ige Legende 9"/>
              <p:cNvSpPr/>
              <p:nvPr/>
            </p:nvSpPr>
            <p:spPr>
              <a:xfrm>
                <a:off x="4932040" y="4941168"/>
                <a:ext cx="2201366" cy="648072"/>
              </a:xfrm>
              <a:prstGeom prst="wedgeRectCallout">
                <a:avLst>
                  <a:gd name="adj1" fmla="val -46191"/>
                  <a:gd name="adj2" fmla="val -81062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>
                    <a:solidFill>
                      <a:srgbClr val="002060"/>
                    </a:solidFill>
                  </a:rPr>
                  <a:t>Noise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term</a:t>
                </a:r>
                <a:r>
                  <a:rPr lang="de-DE" sz="1400" dirty="0">
                    <a:solidFill>
                      <a:srgbClr val="002060"/>
                    </a:solidFill>
                  </a:rPr>
                  <a:t> + linear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combination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of</a:t>
                </a:r>
                <a:r>
                  <a:rPr lang="de-DE" sz="1400" dirty="0">
                    <a:solidFill>
                      <a:srgbClr val="002060"/>
                    </a:solidFill>
                  </a:rPr>
                  <a:t> last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noise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values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Rechteckige Legend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941168"/>
                <a:ext cx="2201366" cy="648072"/>
              </a:xfrm>
              <a:prstGeom prst="wedgeRectCallout">
                <a:avLst>
                  <a:gd name="adj1" fmla="val -46191"/>
                  <a:gd name="adj2" fmla="val -81062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ige Legende 10"/>
              <p:cNvSpPr/>
              <p:nvPr/>
            </p:nvSpPr>
            <p:spPr>
              <a:xfrm>
                <a:off x="6427117" y="3356992"/>
                <a:ext cx="2376263" cy="634018"/>
              </a:xfrm>
              <a:prstGeom prst="wedgeRectCallout">
                <a:avLst>
                  <a:gd name="adj1" fmla="val -83990"/>
                  <a:gd name="adj2" fmla="val -5116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de-DE" sz="1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002060"/>
                    </a:solidFill>
                  </a:rPr>
                  <a:t> is a random variable with an expected value of 0 </a:t>
                </a:r>
                <a:endParaRPr lang="en-US" sz="1400" dirty="0">
                  <a:solidFill>
                    <a:srgbClr val="002060"/>
                  </a:solidFill>
                  <a:sym typeface="Wingdings" panose="05000000000000000000" pitchFamily="2" charset="2"/>
                </a:endParaRPr>
              </a:p>
              <a:p>
                <a:r>
                  <a:rPr lang="en-US" sz="14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  white noise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Rechteckige Legend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117" y="3356992"/>
                <a:ext cx="2376263" cy="634018"/>
              </a:xfrm>
              <a:prstGeom prst="wedgeRectCallout">
                <a:avLst>
                  <a:gd name="adj1" fmla="val -83990"/>
                  <a:gd name="adj2" fmla="val -5116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479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e-DE" dirty="0"/>
                  <a:t>Picking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Analyze (partial) </a:t>
                </a:r>
                <a:r>
                  <a:rPr lang="de-DE" dirty="0" err="1"/>
                  <a:t>autocorrelation</a:t>
                </a:r>
                <a:r>
                  <a:rPr lang="de-DE" dirty="0"/>
                  <a:t> </a:t>
                </a:r>
                <a:r>
                  <a:rPr lang="de-DE" dirty="0" err="1"/>
                  <a:t>function</a:t>
                </a:r>
                <a:endParaRPr lang="de-DE" dirty="0"/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would</a:t>
                </a:r>
                <a:r>
                  <a:rPr lang="de-DE" dirty="0"/>
                  <a:t> </a:t>
                </a:r>
                <a:r>
                  <a:rPr lang="de-DE" dirty="0" err="1"/>
                  <a:t>model</a:t>
                </a:r>
                <a:r>
                  <a:rPr lang="de-DE" dirty="0"/>
                  <a:t> </a:t>
                </a:r>
                <a:r>
                  <a:rPr lang="de-DE" dirty="0" err="1"/>
                  <a:t>everything</a:t>
                </a:r>
                <a:r>
                  <a:rPr lang="de-DE" dirty="0"/>
                  <a:t> </a:t>
                </a:r>
                <a:r>
                  <a:rPr lang="de-DE" dirty="0" err="1"/>
                  <a:t>except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missing</a:t>
                </a:r>
                <a:r>
                  <a:rPr lang="de-DE" dirty="0"/>
                  <a:t> </a:t>
                </a:r>
                <a:r>
                  <a:rPr lang="de-DE" dirty="0" err="1"/>
                  <a:t>seasonal</a:t>
                </a:r>
                <a:r>
                  <a:rPr lang="de-DE" dirty="0"/>
                  <a:t> </a:t>
                </a:r>
                <a:r>
                  <a:rPr lang="de-DE" dirty="0" err="1"/>
                  <a:t>effect</a:t>
                </a:r>
                <a:endParaRPr lang="de-DE" dirty="0"/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would</a:t>
                </a:r>
                <a:r>
                  <a:rPr lang="de-DE" dirty="0"/>
                  <a:t> </a:t>
                </a:r>
                <a:r>
                  <a:rPr lang="de-DE" dirty="0" err="1"/>
                  <a:t>capture</a:t>
                </a:r>
                <a:r>
                  <a:rPr lang="de-DE" dirty="0"/>
                  <a:t> </a:t>
                </a:r>
                <a:r>
                  <a:rPr lang="de-DE" dirty="0" err="1"/>
                  <a:t>missing</a:t>
                </a:r>
                <a:r>
                  <a:rPr lang="de-DE" dirty="0"/>
                  <a:t> </a:t>
                </a:r>
                <a:r>
                  <a:rPr lang="de-DE" dirty="0" err="1"/>
                  <a:t>seasonal</a:t>
                </a:r>
                <a:r>
                  <a:rPr lang="de-DE" dirty="0"/>
                  <a:t> </a:t>
                </a:r>
                <a:r>
                  <a:rPr lang="de-DE" dirty="0" err="1"/>
                  <a:t>effect</a:t>
                </a:r>
                <a:r>
                  <a:rPr lang="de-DE" dirty="0"/>
                  <a:t> at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cost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a </a:t>
                </a:r>
                <a:r>
                  <a:rPr lang="de-DE" dirty="0" err="1"/>
                  <a:t>more</a:t>
                </a:r>
                <a:r>
                  <a:rPr lang="de-DE" dirty="0"/>
                  <a:t> </a:t>
                </a:r>
                <a:r>
                  <a:rPr lang="de-DE" dirty="0" err="1"/>
                  <a:t>complex</a:t>
                </a:r>
                <a:r>
                  <a:rPr lang="de-DE" dirty="0"/>
                  <a:t> </a:t>
                </a:r>
                <a:r>
                  <a:rPr lang="de-DE" dirty="0" err="1"/>
                  <a:t>model</a:t>
                </a:r>
                <a:endParaRPr lang="de-DE" dirty="0"/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or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account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low</a:t>
                </a:r>
                <a:r>
                  <a:rPr lang="de-DE" dirty="0"/>
                  <a:t> </a:t>
                </a:r>
                <a:r>
                  <a:rPr lang="de-DE" dirty="0" err="1"/>
                  <a:t>random</a:t>
                </a:r>
                <a:r>
                  <a:rPr lang="de-DE" dirty="0"/>
                  <a:t> </a:t>
                </a:r>
                <a:r>
                  <a:rPr lang="de-DE" dirty="0" err="1"/>
                  <a:t>fluctuations</a:t>
                </a: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476" y="3645024"/>
            <a:ext cx="3176468" cy="220752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Inhaltsplatzhalter 4" descr="Bildschirmausschnit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3645025"/>
            <a:ext cx="3184894" cy="2207519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011780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Time Series Analysis</a:t>
            </a:r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039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Time </a:t>
            </a:r>
            <a:r>
              <a:rPr lang="de-DE" dirty="0" err="1"/>
              <a:t>series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considers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</a:t>
            </a:r>
          </a:p>
          <a:p>
            <a:pPr lvl="1"/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intervals</a:t>
            </a:r>
            <a:endParaRPr lang="de-DE" dirty="0"/>
          </a:p>
          <a:p>
            <a:endParaRPr lang="de-DE" dirty="0"/>
          </a:p>
          <a:p>
            <a:r>
              <a:rPr lang="de-DE" dirty="0"/>
              <a:t>More </a:t>
            </a:r>
            <a:r>
              <a:rPr lang="de-DE" dirty="0" err="1"/>
              <a:t>than</a:t>
            </a:r>
            <a:r>
              <a:rPr lang="de-DE" dirty="0"/>
              <a:t> just </a:t>
            </a:r>
            <a:r>
              <a:rPr lang="de-DE" dirty="0" err="1"/>
              <a:t>regression</a:t>
            </a:r>
            <a:endParaRPr lang="de-DE" dirty="0"/>
          </a:p>
          <a:p>
            <a:pPr lvl="1"/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effects</a:t>
            </a:r>
            <a:endParaRPr lang="de-DE" dirty="0"/>
          </a:p>
          <a:p>
            <a:pPr lvl="1"/>
            <a:r>
              <a:rPr lang="de-DE" dirty="0" err="1"/>
              <a:t>Autocorrelation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modelling</a:t>
            </a:r>
            <a:endParaRPr lang="de-DE" dirty="0"/>
          </a:p>
          <a:p>
            <a:pPr lvl="1"/>
            <a:r>
              <a:rPr lang="de-DE" dirty="0"/>
              <a:t>Trend </a:t>
            </a:r>
            <a:r>
              <a:rPr lang="de-DE" dirty="0" err="1"/>
              <a:t>detection</a:t>
            </a:r>
            <a:endParaRPr lang="de-DE" dirty="0"/>
          </a:p>
          <a:p>
            <a:pPr lvl="1"/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adjustment</a:t>
            </a:r>
            <a:endParaRPr lang="de-DE" dirty="0"/>
          </a:p>
          <a:p>
            <a:pPr lvl="1"/>
            <a:r>
              <a:rPr lang="de-DE" dirty="0" err="1"/>
              <a:t>Autocorrelation</a:t>
            </a:r>
            <a:r>
              <a:rPr lang="de-DE" dirty="0"/>
              <a:t> </a:t>
            </a:r>
            <a:r>
              <a:rPr lang="de-DE" dirty="0" err="1"/>
              <a:t>modelling</a:t>
            </a:r>
            <a:endParaRPr lang="de-DE" dirty="0"/>
          </a:p>
          <a:p>
            <a:pPr lvl="1"/>
            <a:r>
              <a:rPr lang="de-DE" dirty="0" err="1"/>
              <a:t>Completely</a:t>
            </a:r>
            <a:r>
              <a:rPr lang="de-DE" dirty="0"/>
              <a:t> different </a:t>
            </a:r>
            <a:r>
              <a:rPr lang="de-DE" dirty="0" err="1"/>
              <a:t>approaches</a:t>
            </a:r>
            <a:r>
              <a:rPr lang="de-DE" dirty="0"/>
              <a:t>, e.g.,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neural</a:t>
            </a:r>
            <a:r>
              <a:rPr lang="de-DE" dirty="0"/>
              <a:t> </a:t>
            </a:r>
            <a:r>
              <a:rPr lang="de-DE" dirty="0" err="1"/>
              <a:t>networks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15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Time Series Analysis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65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Time Series Analysis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899592" y="1916832"/>
            <a:ext cx="1872208" cy="576064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420 in </a:t>
            </a:r>
            <a:r>
              <a:rPr lang="de-DE" dirty="0" err="1">
                <a:solidFill>
                  <a:srgbClr val="002060"/>
                </a:solidFill>
              </a:rPr>
              <a:t>January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691680" y="2604246"/>
            <a:ext cx="1872208" cy="576064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431 in </a:t>
            </a:r>
            <a:r>
              <a:rPr lang="de-DE" dirty="0" err="1">
                <a:solidFill>
                  <a:srgbClr val="002060"/>
                </a:solidFill>
              </a:rPr>
              <a:t>February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71600" y="3344503"/>
            <a:ext cx="1872208" cy="576064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415 in March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331640" y="4620470"/>
            <a:ext cx="1872208" cy="576064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509 in </a:t>
            </a:r>
            <a:r>
              <a:rPr lang="de-DE" dirty="0" err="1">
                <a:solidFill>
                  <a:srgbClr val="002060"/>
                </a:solidFill>
              </a:rPr>
              <a:t>July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5400000">
            <a:off x="1861071" y="39697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002060"/>
                </a:solidFill>
              </a:rPr>
              <a:t>…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 rot="5400000">
            <a:off x="2021522" y="536349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002060"/>
                </a:solidFill>
              </a:rPr>
              <a:t>…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hteckige Legende 11"/>
          <p:cNvSpPr/>
          <p:nvPr/>
        </p:nvSpPr>
        <p:spPr>
          <a:xfrm>
            <a:off x="3563888" y="4620470"/>
            <a:ext cx="1728192" cy="1472826"/>
          </a:xfrm>
          <a:prstGeom prst="wedgeRectCallout">
            <a:avLst>
              <a:gd name="adj1" fmla="val -73744"/>
              <a:gd name="adj2" fmla="val -8786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srgbClr val="002060"/>
                </a:solidFill>
              </a:rPr>
              <a:t>Data </a:t>
            </a:r>
            <a:r>
              <a:rPr lang="de-DE" dirty="0" err="1">
                <a:solidFill>
                  <a:srgbClr val="002060"/>
                </a:solidFill>
              </a:rPr>
              <a:t>over</a:t>
            </a:r>
            <a:r>
              <a:rPr lang="de-DE" dirty="0">
                <a:solidFill>
                  <a:srgbClr val="002060"/>
                </a:solidFill>
              </a:rPr>
              <a:t>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2060"/>
                </a:solidFill>
              </a:rPr>
              <a:t>Sales</a:t>
            </a:r>
            <a:endParaRPr lang="de-DE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2060"/>
                </a:solidFill>
              </a:rPr>
              <a:t>Passengers</a:t>
            </a:r>
            <a:endParaRPr lang="de-DE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</a:rPr>
              <a:t>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</a:rPr>
              <a:t>…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2924944"/>
            <a:ext cx="1162050" cy="85725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4" name="Textfeld 13"/>
          <p:cNvSpPr txBox="1"/>
          <p:nvPr/>
        </p:nvSpPr>
        <p:spPr>
          <a:xfrm>
            <a:off x="3402449" y="3860583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Time Series Analysis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Inhaltsplatzhalter 3" descr="Kostenlose Illustration: Idee, Antwort, Erleuchtung ...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5978" y="2845570"/>
            <a:ext cx="2425026" cy="2425026"/>
          </a:xfrm>
          <a:prstGeom prst="rect">
            <a:avLst/>
          </a:prstGeom>
        </p:spPr>
      </p:pic>
      <p:sp>
        <p:nvSpPr>
          <p:cNvPr id="16" name="Rechteckige Legende 15"/>
          <p:cNvSpPr/>
          <p:nvPr/>
        </p:nvSpPr>
        <p:spPr>
          <a:xfrm>
            <a:off x="6762031" y="2740435"/>
            <a:ext cx="2202457" cy="566949"/>
          </a:xfrm>
          <a:prstGeom prst="wedgeRectCallout">
            <a:avLst>
              <a:gd name="adj1" fmla="val -58419"/>
              <a:gd name="adj2" fmla="val 9420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Our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sales</a:t>
            </a:r>
            <a:r>
              <a:rPr lang="de-DE" sz="1400" dirty="0">
                <a:solidFill>
                  <a:srgbClr val="002060"/>
                </a:solidFill>
              </a:rPr>
              <a:t> in </a:t>
            </a:r>
            <a:r>
              <a:rPr lang="de-DE" sz="1400" dirty="0" err="1">
                <a:solidFill>
                  <a:srgbClr val="002060"/>
                </a:solidFill>
              </a:rPr>
              <a:t>the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next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two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months</a:t>
            </a:r>
            <a:r>
              <a:rPr lang="de-DE" sz="1400" dirty="0">
                <a:solidFill>
                  <a:srgbClr val="002060"/>
                </a:solidFill>
              </a:rPr>
              <a:t> will </a:t>
            </a:r>
            <a:r>
              <a:rPr lang="de-DE" sz="1400" dirty="0" err="1">
                <a:solidFill>
                  <a:srgbClr val="002060"/>
                </a:solidFill>
              </a:rPr>
              <a:t>be</a:t>
            </a:r>
            <a:r>
              <a:rPr lang="de-DE" sz="1400" dirty="0">
                <a:solidFill>
                  <a:srgbClr val="002060"/>
                </a:solidFill>
              </a:rPr>
              <a:t> …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" name="Grafik 6" descr="Crystals Free Stock Photo - Public Domain Picture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7850" y="3349836"/>
            <a:ext cx="457200" cy="44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4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General Problem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827584" y="2132856"/>
            <a:ext cx="2880320" cy="3096344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rgbClr val="002060"/>
                </a:solidFill>
              </a:rPr>
              <a:t>Data </a:t>
            </a:r>
            <a:r>
              <a:rPr lang="de-DE" sz="1600" b="1" dirty="0" err="1">
                <a:solidFill>
                  <a:srgbClr val="002060"/>
                </a:solidFill>
              </a:rPr>
              <a:t>over</a:t>
            </a:r>
            <a:r>
              <a:rPr lang="de-DE" sz="1600" b="1" dirty="0">
                <a:solidFill>
                  <a:srgbClr val="002060"/>
                </a:solidFill>
              </a:rPr>
              <a:t> time</a:t>
            </a:r>
          </a:p>
          <a:p>
            <a:pPr algn="ctr"/>
            <a:endParaRPr lang="de-DE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2</a:t>
            </a:r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Value at time </a:t>
            </a:r>
            <a:r>
              <a:rPr lang="de-DE" sz="1600" dirty="0" err="1">
                <a:solidFill>
                  <a:srgbClr val="002060"/>
                </a:solidFill>
              </a:rPr>
              <a:t>point</a:t>
            </a:r>
            <a:r>
              <a:rPr lang="de-DE" sz="1600" dirty="0">
                <a:solidFill>
                  <a:srgbClr val="002060"/>
                </a:solidFill>
              </a:rPr>
              <a:t>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2060"/>
                </a:solidFill>
              </a:rPr>
              <a:t>…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2924944"/>
            <a:ext cx="1162050" cy="85725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Textfeld 7"/>
          <p:cNvSpPr txBox="1"/>
          <p:nvPr/>
        </p:nvSpPr>
        <p:spPr>
          <a:xfrm>
            <a:off x="3776327" y="3866464"/>
            <a:ext cx="145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Time Series Analysis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Inhaltsplatzhalter 4" descr="Bildschirmausschnitt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578" y="2313999"/>
            <a:ext cx="3658902" cy="2734057"/>
          </a:xfr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18710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Formal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Discrete </a:t>
                </a:r>
                <a:r>
                  <a:rPr lang="de-DE" dirty="0" err="1"/>
                  <a:t>values</a:t>
                </a:r>
                <a:r>
                  <a:rPr lang="de-DE" dirty="0"/>
                  <a:t> </a:t>
                </a:r>
                <a:r>
                  <a:rPr lang="de-DE" dirty="0" err="1"/>
                  <a:t>over</a:t>
                </a:r>
                <a:r>
                  <a:rPr lang="de-DE" dirty="0"/>
                  <a:t> time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}={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dirty="0"/>
              </a:p>
              <a:p>
                <a:pPr lvl="1"/>
                <a:r>
                  <a:rPr lang="de-DE" dirty="0"/>
                  <a:t>Can </a:t>
                </a:r>
                <a:r>
                  <a:rPr lang="de-DE" dirty="0" err="1"/>
                  <a:t>be</a:t>
                </a:r>
                <a:r>
                  <a:rPr lang="de-DE" dirty="0"/>
                  <a:t> </a:t>
                </a:r>
                <a:r>
                  <a:rPr lang="de-DE" dirty="0" err="1"/>
                  <a:t>seen</a:t>
                </a:r>
                <a:r>
                  <a:rPr lang="de-DE" dirty="0"/>
                  <a:t> </a:t>
                </a:r>
                <a:r>
                  <a:rPr lang="de-DE" dirty="0" err="1"/>
                  <a:t>as</a:t>
                </a:r>
                <a:r>
                  <a:rPr lang="de-DE" dirty="0"/>
                  <a:t> a </a:t>
                </a:r>
                <a:r>
                  <a:rPr lang="de-DE" dirty="0" err="1"/>
                  <a:t>series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random</a:t>
                </a:r>
                <a:r>
                  <a:rPr lang="de-DE" dirty="0"/>
                  <a:t> variables </a:t>
                </a:r>
                <a:r>
                  <a:rPr lang="de-DE" dirty="0" err="1"/>
                  <a:t>or</a:t>
                </a:r>
                <a:r>
                  <a:rPr lang="de-DE" dirty="0"/>
                  <a:t> a </a:t>
                </a:r>
                <a:r>
                  <a:rPr lang="de-DE" dirty="0" err="1"/>
                  <a:t>stochastic</a:t>
                </a:r>
                <a:r>
                  <a:rPr lang="de-DE" dirty="0"/>
                  <a:t> </a:t>
                </a:r>
                <a:r>
                  <a:rPr lang="de-DE" dirty="0" err="1"/>
                  <a:t>process</a:t>
                </a:r>
                <a:endParaRPr lang="de-DE" dirty="0"/>
              </a:p>
              <a:p>
                <a:pPr lvl="1"/>
                <a:r>
                  <a:rPr lang="de-DE" dirty="0"/>
                  <a:t>Time </a:t>
                </a:r>
                <a:r>
                  <a:rPr lang="de-DE" dirty="0" err="1"/>
                  <a:t>between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must be equal for all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=1, …,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lvl="2"/>
                <a:r>
                  <a:rPr lang="de-DE" dirty="0" err="1"/>
                  <a:t>Minutes</a:t>
                </a:r>
                <a:r>
                  <a:rPr lang="de-DE" dirty="0"/>
                  <a:t>, </a:t>
                </a:r>
                <a:r>
                  <a:rPr lang="de-DE" dirty="0" err="1"/>
                  <a:t>hours</a:t>
                </a:r>
                <a:r>
                  <a:rPr lang="de-DE" dirty="0"/>
                  <a:t>, </a:t>
                </a:r>
                <a:r>
                  <a:rPr lang="de-DE" dirty="0" err="1"/>
                  <a:t>days</a:t>
                </a:r>
                <a:r>
                  <a:rPr lang="de-DE" dirty="0"/>
                  <a:t>, </a:t>
                </a:r>
                <a:r>
                  <a:rPr lang="de-DE" dirty="0" err="1"/>
                  <a:t>weeks</a:t>
                </a:r>
                <a:r>
                  <a:rPr lang="de-DE" dirty="0"/>
                  <a:t>, </a:t>
                </a:r>
                <a:r>
                  <a:rPr lang="de-DE" dirty="0" err="1"/>
                  <a:t>months</a:t>
                </a:r>
                <a:r>
                  <a:rPr lang="de-DE" dirty="0"/>
                  <a:t>, …</a:t>
                </a:r>
              </a:p>
              <a:p>
                <a:endParaRPr lang="de-DE" dirty="0"/>
              </a:p>
              <a:p>
                <a:r>
                  <a:rPr lang="de-DE" dirty="0"/>
                  <a:t>Components </a:t>
                </a:r>
                <a:r>
                  <a:rPr lang="de-DE" dirty="0" err="1"/>
                  <a:t>of</a:t>
                </a:r>
                <a:r>
                  <a:rPr lang="de-DE" dirty="0"/>
                  <a:t> a time </a:t>
                </a:r>
                <a:r>
                  <a:rPr lang="de-DE" dirty="0" err="1"/>
                  <a:t>series</a:t>
                </a:r>
                <a:endParaRPr lang="de-DE" dirty="0"/>
              </a:p>
              <a:p>
                <a:pPr lvl="1"/>
                <a:r>
                  <a:rPr lang="de-DE" dirty="0"/>
                  <a:t>General </a:t>
                </a:r>
                <a:r>
                  <a:rPr lang="de-DE" dirty="0" err="1"/>
                  <a:t>trend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time </a:t>
                </a:r>
                <a:r>
                  <a:rPr lang="de-DE" dirty="0" err="1"/>
                  <a:t>series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de-DE" dirty="0"/>
              </a:p>
              <a:p>
                <a:pPr lvl="1"/>
                <a:r>
                  <a:rPr lang="de-DE" dirty="0" err="1"/>
                  <a:t>Seasonal</a:t>
                </a:r>
                <a:r>
                  <a:rPr lang="de-DE" dirty="0"/>
                  <a:t> </a:t>
                </a:r>
                <a:r>
                  <a:rPr lang="de-DE" dirty="0" err="1"/>
                  <a:t>effects</a:t>
                </a:r>
                <a:r>
                  <a:rPr lang="de-DE" dirty="0"/>
                  <a:t> on </a:t>
                </a:r>
                <a:r>
                  <a:rPr lang="de-DE" dirty="0" err="1"/>
                  <a:t>the</a:t>
                </a:r>
                <a:r>
                  <a:rPr lang="de-DE" dirty="0"/>
                  <a:t> time </a:t>
                </a:r>
                <a:r>
                  <a:rPr lang="de-DE" dirty="0" err="1"/>
                  <a:t>series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de-DE" dirty="0"/>
              </a:p>
              <a:p>
                <a:pPr lvl="1"/>
                <a:r>
                  <a:rPr lang="de-DE" dirty="0" err="1"/>
                  <a:t>Autocorrelation</a:t>
                </a:r>
                <a:r>
                  <a:rPr lang="de-DE" dirty="0"/>
                  <a:t> </a:t>
                </a:r>
                <a:r>
                  <a:rPr lang="de-DE" dirty="0" err="1"/>
                  <a:t>between</a:t>
                </a:r>
                <a:r>
                  <a:rPr lang="de-DE" dirty="0"/>
                  <a:t> </a:t>
                </a:r>
                <a:r>
                  <a:rPr lang="de-DE" dirty="0" err="1"/>
                  <a:t>observations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de-DE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65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b="1" dirty="0" err="1"/>
              <a:t>Methods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Time Series Analysis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36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 Series Analysis </a:t>
            </a:r>
            <a:r>
              <a:rPr lang="de-DE" dirty="0" err="1"/>
              <a:t>with</a:t>
            </a:r>
            <a:r>
              <a:rPr lang="de-DE" dirty="0"/>
              <a:t> Box-Jenkins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stationary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Stationary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constant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variance</a:t>
            </a:r>
            <a:endParaRPr lang="de-DE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Requires</a:t>
            </a:r>
            <a:r>
              <a:rPr lang="de-DE" dirty="0">
                <a:sym typeface="Wingdings" panose="05000000000000000000" pitchFamily="2" charset="2"/>
              </a:rPr>
              <a:t> de-</a:t>
            </a:r>
            <a:r>
              <a:rPr lang="de-DE" dirty="0" err="1">
                <a:sym typeface="Wingdings" panose="05000000000000000000" pitchFamily="2" charset="2"/>
              </a:rPr>
              <a:t>trending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and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seasonal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adjustment</a:t>
            </a: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Models </a:t>
            </a:r>
            <a:r>
              <a:rPr lang="de-DE" dirty="0" err="1">
                <a:sym typeface="Wingdings" panose="05000000000000000000" pitchFamily="2" charset="2"/>
              </a:rPr>
              <a:t>autocorrelation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as</a:t>
            </a:r>
            <a:r>
              <a:rPr lang="de-DE" dirty="0">
                <a:sym typeface="Wingdings" panose="05000000000000000000" pitchFamily="2" charset="2"/>
              </a:rPr>
              <a:t> a </a:t>
            </a:r>
            <a:r>
              <a:rPr lang="de-DE" dirty="0" err="1">
                <a:sym typeface="Wingdings" panose="05000000000000000000" pitchFamily="2" charset="2"/>
              </a:rPr>
              <a:t>stochastic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process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Observations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depend</a:t>
            </a:r>
            <a:r>
              <a:rPr lang="de-DE" dirty="0">
                <a:sym typeface="Wingdings" panose="05000000000000000000" pitchFamily="2" charset="2"/>
              </a:rPr>
              <a:t> on </a:t>
            </a:r>
            <a:r>
              <a:rPr lang="de-DE" dirty="0" err="1">
                <a:sym typeface="Wingdings" panose="05000000000000000000" pitchFamily="2" charset="2"/>
              </a:rPr>
              <a:t>past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observation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and</a:t>
            </a:r>
            <a:r>
              <a:rPr lang="de-DE" dirty="0">
                <a:sym typeface="Wingdings" panose="05000000000000000000" pitchFamily="2" charset="2"/>
              </a:rPr>
              <a:t> a </a:t>
            </a:r>
            <a:r>
              <a:rPr lang="de-DE" dirty="0" err="1">
                <a:sym typeface="Wingdings" panose="05000000000000000000" pitchFamily="2" charset="2"/>
              </a:rPr>
              <a:t>random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component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endParaRPr lang="de-DE" dirty="0">
              <a:sym typeface="Wingdings" panose="05000000000000000000" pitchFamily="2" charset="2"/>
            </a:endParaRPr>
          </a:p>
          <a:p>
            <a:r>
              <a:rPr lang="de-DE" dirty="0" err="1">
                <a:sym typeface="Wingdings" panose="05000000000000000000" pitchFamily="2" charset="2"/>
              </a:rPr>
              <a:t>Tries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model</a:t>
            </a:r>
            <a:r>
              <a:rPr lang="de-DE" dirty="0">
                <a:sym typeface="Wingdings" panose="05000000000000000000" pitchFamily="2" charset="2"/>
              </a:rPr>
              <a:t> time </a:t>
            </a:r>
            <a:r>
              <a:rPr lang="de-DE" dirty="0" err="1">
                <a:sym typeface="Wingdings" panose="05000000000000000000" pitchFamily="2" charset="2"/>
              </a:rPr>
              <a:t>series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with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only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few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parameters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>
                <a:sym typeface="Wingdings" panose="05000000000000000000" pitchFamily="2" charset="2"/>
              </a:rPr>
              <a:t>Goal </a:t>
            </a:r>
            <a:r>
              <a:rPr lang="de-DE" dirty="0" err="1">
                <a:sym typeface="Wingdings" panose="05000000000000000000" pitchFamily="2" charset="2"/>
              </a:rPr>
              <a:t>are</a:t>
            </a:r>
            <a:r>
              <a:rPr lang="de-DE" dirty="0">
                <a:sym typeface="Wingdings" panose="05000000000000000000" pitchFamily="2" charset="2"/>
              </a:rPr>
              <a:t> simple </a:t>
            </a:r>
            <a:r>
              <a:rPr lang="de-DE" dirty="0" err="1">
                <a:sym typeface="Wingdings" panose="05000000000000000000" pitchFamily="2" charset="2"/>
              </a:rPr>
              <a:t>models</a:t>
            </a: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17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Detrending</a:t>
            </a:r>
            <a:r>
              <a:rPr lang="de-DE" dirty="0"/>
              <a:t> Through Regression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Non-linear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non-linear </a:t>
            </a:r>
            <a:r>
              <a:rPr lang="de-DE" dirty="0" err="1"/>
              <a:t>trends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97773"/>
            <a:ext cx="3734321" cy="263879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Grafik 6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938" y="2401965"/>
            <a:ext cx="3762900" cy="2638793"/>
          </a:xfrm>
          <a:prstGeom prst="rect">
            <a:avLst/>
          </a:prstGeom>
          <a:ln>
            <a:solidFill>
              <a:srgbClr val="00206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ige Legende 7"/>
              <p:cNvSpPr/>
              <p:nvPr/>
            </p:nvSpPr>
            <p:spPr>
              <a:xfrm>
                <a:off x="2771800" y="4149080"/>
                <a:ext cx="2880320" cy="288032"/>
              </a:xfrm>
              <a:prstGeom prst="wedgeRectCallout">
                <a:avLst>
                  <a:gd name="adj1" fmla="val -47553"/>
                  <a:gd name="adj2" fmla="val -140149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>
                    <a:solidFill>
                      <a:srgbClr val="002060"/>
                    </a:solidFill>
                  </a:rPr>
                  <a:t>Regression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of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the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trend</a:t>
                </a:r>
                <a:r>
                  <a:rPr lang="de-DE" sz="1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sz="1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Rechteckige Legend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149080"/>
                <a:ext cx="2880320" cy="288032"/>
              </a:xfrm>
              <a:prstGeom prst="wedgeRectCallout">
                <a:avLst>
                  <a:gd name="adj1" fmla="val -47553"/>
                  <a:gd name="adj2" fmla="val -140149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ige Legende 8"/>
              <p:cNvSpPr/>
              <p:nvPr/>
            </p:nvSpPr>
            <p:spPr>
              <a:xfrm>
                <a:off x="6427118" y="1484784"/>
                <a:ext cx="2088232" cy="502339"/>
              </a:xfrm>
              <a:prstGeom prst="wedgeRectCallout">
                <a:avLst>
                  <a:gd name="adj1" fmla="val 2548"/>
                  <a:gd name="adj2" fmla="val 135412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>
                    <a:solidFill>
                      <a:srgbClr val="002060"/>
                    </a:solidFill>
                  </a:rPr>
                  <a:t>Detrended </a:t>
                </a:r>
                <a:r>
                  <a:rPr lang="de-DE" sz="1400" dirty="0" err="1">
                    <a:solidFill>
                      <a:srgbClr val="002060"/>
                    </a:solidFill>
                  </a:rPr>
                  <a:t>series</a:t>
                </a:r>
                <a:endParaRPr lang="de-DE" sz="1400" dirty="0">
                  <a:solidFill>
                    <a:srgbClr val="00206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Rechteckige Legend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118" y="1484784"/>
                <a:ext cx="2088232" cy="502339"/>
              </a:xfrm>
              <a:prstGeom prst="wedgeRectCallout">
                <a:avLst>
                  <a:gd name="adj1" fmla="val 2548"/>
                  <a:gd name="adj2" fmla="val 135412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88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Mean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:</a:t>
            </a:r>
            <a:endParaRPr lang="en-US" dirty="0"/>
          </a:p>
          <a:p>
            <a:pPr lvl="1"/>
            <a:r>
              <a:rPr lang="de-DE" dirty="0"/>
              <a:t>A </a:t>
            </a:r>
            <a:r>
              <a:rPr lang="de-DE" dirty="0" err="1"/>
              <a:t>regularly</a:t>
            </a:r>
            <a:r>
              <a:rPr lang="de-DE" dirty="0"/>
              <a:t> </a:t>
            </a:r>
            <a:r>
              <a:rPr lang="de-DE" dirty="0" err="1"/>
              <a:t>repeating</a:t>
            </a:r>
            <a:r>
              <a:rPr lang="de-DE" dirty="0"/>
              <a:t> </a:t>
            </a:r>
            <a:r>
              <a:rPr lang="de-DE" dirty="0" err="1"/>
              <a:t>pattern</a:t>
            </a:r>
            <a:endParaRPr lang="de-DE" dirty="0"/>
          </a:p>
          <a:p>
            <a:pPr lvl="1"/>
            <a:r>
              <a:rPr lang="de-DE" dirty="0" err="1"/>
              <a:t>Monthly</a:t>
            </a:r>
            <a:r>
              <a:rPr lang="de-DE" dirty="0"/>
              <a:t>, </a:t>
            </a:r>
            <a:r>
              <a:rPr lang="de-DE" dirty="0" err="1"/>
              <a:t>weekly</a:t>
            </a:r>
            <a:r>
              <a:rPr lang="de-DE" dirty="0"/>
              <a:t>, …</a:t>
            </a:r>
          </a:p>
          <a:p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576" y="3491928"/>
            <a:ext cx="3724795" cy="265252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Grafik 5" descr="Bildschirmausschnit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0555" y="3491928"/>
            <a:ext cx="3724795" cy="265252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2576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DS3Goe2018">
      <a:dk1>
        <a:srgbClr val="1895CB"/>
      </a:dk1>
      <a:lt1>
        <a:srgbClr val="FFFAEA"/>
      </a:lt1>
      <a:dk2>
        <a:srgbClr val="045C83"/>
      </a:dk2>
      <a:lt2>
        <a:srgbClr val="FFF2E5"/>
      </a:lt2>
      <a:accent1>
        <a:srgbClr val="0581B7"/>
      </a:accent1>
      <a:accent2>
        <a:srgbClr val="FF9013"/>
      </a:accent2>
      <a:accent3>
        <a:srgbClr val="3A2BD4"/>
      </a:accent3>
      <a:accent4>
        <a:srgbClr val="CFA100"/>
      </a:accent4>
      <a:accent5>
        <a:srgbClr val="CF6D00"/>
      </a:accent5>
      <a:accent6>
        <a:srgbClr val="190D90"/>
      </a:accent6>
      <a:hlink>
        <a:srgbClr val="1895CB"/>
      </a:hlink>
      <a:folHlink>
        <a:srgbClr val="1895CB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954</Words>
  <Application>Microsoft Office PowerPoint</Application>
  <PresentationFormat>On-screen Show 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Office-Design</vt:lpstr>
      <vt:lpstr> Chapter 09  Time Series Analysis </vt:lpstr>
      <vt:lpstr>Outline</vt:lpstr>
      <vt:lpstr>Example of Time Series Analysis</vt:lpstr>
      <vt:lpstr>The General Problem</vt:lpstr>
      <vt:lpstr>The Formal Problem</vt:lpstr>
      <vt:lpstr>Outline</vt:lpstr>
      <vt:lpstr>Time Series Analysis with Box-Jenkins</vt:lpstr>
      <vt:lpstr>Detrending Through Regression</vt:lpstr>
      <vt:lpstr>Seasonal Adjustment through the Mean</vt:lpstr>
      <vt:lpstr>Differencing for Detrending</vt:lpstr>
      <vt:lpstr>Differencing for Seasonal Adjustment</vt:lpstr>
      <vt:lpstr>Comparison of Adjustments</vt:lpstr>
      <vt:lpstr>Autocorrelation</vt:lpstr>
      <vt:lpstr>Autocorrelation over Time</vt:lpstr>
      <vt:lpstr>Partial Autocorrelation</vt:lpstr>
      <vt:lpstr>ARMA Time Series Models</vt:lpstr>
      <vt:lpstr>Picking p and q</vt:lpstr>
      <vt:lpstr>Outline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2020-10-28T10:16:06Z</dcterms:modified>
</cp:coreProperties>
</file>